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7" r:id="rId3"/>
    <p:sldId id="258" r:id="rId4"/>
    <p:sldId id="259" r:id="rId5"/>
    <p:sldId id="271" r:id="rId6"/>
    <p:sldId id="268" r:id="rId7"/>
    <p:sldId id="276" r:id="rId8"/>
    <p:sldId id="274" r:id="rId9"/>
    <p:sldId id="275" r:id="rId10"/>
    <p:sldId id="273" r:id="rId11"/>
    <p:sldId id="263" r:id="rId12"/>
    <p:sldId id="264" r:id="rId13"/>
    <p:sldId id="265" r:id="rId14"/>
    <p:sldId id="266" r:id="rId1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4A9E3B-9236-48F6-99F6-F0DE40975B3F}">
  <a:tblStyle styleId="{904A9E3B-9236-48F6-99F6-F0DE40975B3F}"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765" autoAdjust="0"/>
  </p:normalViewPr>
  <p:slideViewPr>
    <p:cSldViewPr snapToGrid="0">
      <p:cViewPr varScale="1">
        <p:scale>
          <a:sx n="75" d="100"/>
          <a:sy n="75" d="100"/>
        </p:scale>
        <p:origin x="974"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2" name="Google Shape;10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7" name="Google Shape;12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a:extLst>
            <a:ext uri="{FF2B5EF4-FFF2-40B4-BE49-F238E27FC236}">
              <a16:creationId xmlns:a16="http://schemas.microsoft.com/office/drawing/2014/main" id="{0A83FB97-7F1B-12C6-A43A-5DCC884305CD}"/>
            </a:ext>
          </a:extLst>
        </p:cNvPr>
        <p:cNvGrpSpPr/>
        <p:nvPr/>
      </p:nvGrpSpPr>
      <p:grpSpPr>
        <a:xfrm>
          <a:off x="0" y="0"/>
          <a:ext cx="0" cy="0"/>
          <a:chOff x="0" y="0"/>
          <a:chExt cx="0" cy="0"/>
        </a:xfrm>
      </p:grpSpPr>
      <p:sp>
        <p:nvSpPr>
          <p:cNvPr id="139" name="Google Shape;139;p5:notes">
            <a:extLst>
              <a:ext uri="{FF2B5EF4-FFF2-40B4-BE49-F238E27FC236}">
                <a16:creationId xmlns:a16="http://schemas.microsoft.com/office/drawing/2014/main" id="{ED984161-72BB-78FF-4A96-92974FDF7F4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0" name="Google Shape;140;p5:notes">
            <a:extLst>
              <a:ext uri="{FF2B5EF4-FFF2-40B4-BE49-F238E27FC236}">
                <a16:creationId xmlns:a16="http://schemas.microsoft.com/office/drawing/2014/main" id="{A5A915F0-DE72-5ACE-B24E-ED4181EC8FE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025973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0" name="Google Shape;1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3" name="Google Shape;19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6" name="Google Shape;20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0" name="Google Shape;22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hyperlink" Target="https://developer.mozilla.org/en-US/docs/Web/JavaScript" TargetMode="External"/><Relationship Id="rId3" Type="http://schemas.openxmlformats.org/officeDocument/2006/relationships/image" Target="../media/image2.png"/><Relationship Id="rId7" Type="http://schemas.openxmlformats.org/officeDocument/2006/relationships/hyperlink" Target="https://developer.mozilla.org/en-US/docs/Web/HTML/Reference/Elements"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flask.palletsprojects.com/en/stable/" TargetMode="External"/><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hyperlink" Target="https://www.oracle.com/in/database/technologies/appdev/xe.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a:stretch/>
        </p:blipFill>
        <p:spPr>
          <a:xfrm>
            <a:off x="1525929" y="24905"/>
            <a:ext cx="9067241" cy="979940"/>
          </a:xfrm>
          <a:prstGeom prst="rect">
            <a:avLst/>
          </a:prstGeom>
          <a:noFill/>
          <a:ln>
            <a:noFill/>
          </a:ln>
        </p:spPr>
      </p:pic>
      <p:sp>
        <p:nvSpPr>
          <p:cNvPr id="85" name="Google Shape;85;p13"/>
          <p:cNvSpPr txBox="1"/>
          <p:nvPr/>
        </p:nvSpPr>
        <p:spPr>
          <a:xfrm>
            <a:off x="3226708" y="2456880"/>
            <a:ext cx="5921050" cy="391521"/>
          </a:xfrm>
          <a:prstGeom prst="rect">
            <a:avLst/>
          </a:prstGeom>
          <a:noFill/>
          <a:ln>
            <a:noFill/>
          </a:ln>
        </p:spPr>
        <p:txBody>
          <a:bodyPr spcFirstLastPara="1" wrap="square" lIns="0" tIns="21975" rIns="0" bIns="0" anchor="t" anchorCtr="0">
            <a:spAutoFit/>
          </a:bodyPr>
          <a:lstStyle/>
          <a:p>
            <a:pPr marL="16913" marR="0" lvl="0" indent="0" algn="ctr" rtl="0">
              <a:lnSpc>
                <a:spcPct val="100000"/>
              </a:lnSpc>
              <a:spcBef>
                <a:spcPts val="0"/>
              </a:spcBef>
              <a:spcAft>
                <a:spcPts val="0"/>
              </a:spcAft>
              <a:buClr>
                <a:srgbClr val="000000"/>
              </a:buClr>
              <a:buSzPts val="3129"/>
              <a:buFont typeface="Arial"/>
              <a:buNone/>
            </a:pPr>
            <a:r>
              <a:rPr lang="en-US" sz="2400" b="1" dirty="0">
                <a:solidFill>
                  <a:schemeClr val="dk1"/>
                </a:solidFill>
                <a:latin typeface="Georgia"/>
                <a:ea typeface="Georgia"/>
                <a:cs typeface="Georgia"/>
                <a:sym typeface="Georgia"/>
              </a:rPr>
              <a:t>“GYM MANAGEMENT SYSTEM”</a:t>
            </a:r>
            <a:endParaRPr sz="2400" b="1" i="0" u="none" strike="noStrike" cap="none" dirty="0">
              <a:solidFill>
                <a:schemeClr val="dk1"/>
              </a:solidFill>
              <a:latin typeface="Georgia"/>
              <a:ea typeface="Georgia"/>
              <a:cs typeface="Georgia"/>
              <a:sym typeface="Georgia"/>
            </a:endParaRPr>
          </a:p>
        </p:txBody>
      </p:sp>
      <p:sp>
        <p:nvSpPr>
          <p:cNvPr id="86" name="Google Shape;86;p13"/>
          <p:cNvSpPr txBox="1"/>
          <p:nvPr/>
        </p:nvSpPr>
        <p:spPr>
          <a:xfrm>
            <a:off x="616445" y="3589023"/>
            <a:ext cx="2463299" cy="430285"/>
          </a:xfrm>
          <a:prstGeom prst="rect">
            <a:avLst/>
          </a:prstGeom>
          <a:noFill/>
          <a:ln>
            <a:noFill/>
          </a:ln>
        </p:spPr>
        <p:txBody>
          <a:bodyPr spcFirstLastPara="1" wrap="square" lIns="0" tIns="20275" rIns="0" bIns="0" anchor="t" anchorCtr="0">
            <a:spAutoFit/>
          </a:bodyPr>
          <a:lstStyle/>
          <a:p>
            <a:pPr marL="16913" marR="0" lvl="0" indent="0" algn="l" rtl="0">
              <a:lnSpc>
                <a:spcPct val="100000"/>
              </a:lnSpc>
              <a:spcBef>
                <a:spcPts val="0"/>
              </a:spcBef>
              <a:spcAft>
                <a:spcPts val="0"/>
              </a:spcAft>
              <a:buClr>
                <a:srgbClr val="000000"/>
              </a:buClr>
              <a:buSzPts val="2663"/>
              <a:buFont typeface="Arial"/>
              <a:buNone/>
            </a:pPr>
            <a:r>
              <a:rPr lang="en-US" sz="2663" b="1" i="0" u="none" strike="noStrike" cap="none" dirty="0">
                <a:solidFill>
                  <a:srgbClr val="4F6028"/>
                </a:solidFill>
                <a:latin typeface="Cambria"/>
                <a:ea typeface="Cambria"/>
                <a:cs typeface="Cambria"/>
                <a:sym typeface="Cambria"/>
              </a:rPr>
              <a:t>Presented By:</a:t>
            </a:r>
            <a:endParaRPr sz="2663" b="0" i="0" u="none" strike="noStrike" cap="none" dirty="0">
              <a:solidFill>
                <a:schemeClr val="dk1"/>
              </a:solidFill>
              <a:latin typeface="Cambria"/>
              <a:ea typeface="Cambria"/>
              <a:cs typeface="Cambria"/>
              <a:sym typeface="Cambria"/>
            </a:endParaRPr>
          </a:p>
        </p:txBody>
      </p:sp>
      <p:sp>
        <p:nvSpPr>
          <p:cNvPr id="87" name="Google Shape;87;p13"/>
          <p:cNvSpPr txBox="1"/>
          <p:nvPr/>
        </p:nvSpPr>
        <p:spPr>
          <a:xfrm>
            <a:off x="622536" y="3887271"/>
            <a:ext cx="3122554" cy="2309961"/>
          </a:xfrm>
          <a:prstGeom prst="rect">
            <a:avLst/>
          </a:prstGeom>
          <a:noFill/>
          <a:ln>
            <a:noFill/>
          </a:ln>
        </p:spPr>
        <p:txBody>
          <a:bodyPr spcFirstLastPara="1" wrap="square" lIns="0" tIns="5050" rIns="0" bIns="0" anchor="t" anchorCtr="0">
            <a:spAutoFit/>
          </a:bodyPr>
          <a:lstStyle/>
          <a:p>
            <a:pPr marL="16913" marR="6765" lvl="0" indent="0" algn="l" rtl="0">
              <a:lnSpc>
                <a:spcPct val="105000"/>
              </a:lnSpc>
              <a:spcBef>
                <a:spcPts val="0"/>
              </a:spcBef>
              <a:spcAft>
                <a:spcPts val="0"/>
              </a:spcAft>
              <a:buClr>
                <a:srgbClr val="000000"/>
              </a:buClr>
              <a:buSzPts val="2264"/>
              <a:buFont typeface="Arial"/>
              <a:buNone/>
            </a:pPr>
            <a:endParaRPr lang="en-US" sz="2000" b="1" dirty="0">
              <a:solidFill>
                <a:srgbClr val="234060"/>
              </a:solidFill>
              <a:latin typeface="Cambria"/>
              <a:ea typeface="Cambria"/>
              <a:sym typeface="Cambria"/>
            </a:endParaRPr>
          </a:p>
          <a:p>
            <a:pPr marL="16913" marR="6765" lvl="0" indent="0" algn="l" rtl="0">
              <a:lnSpc>
                <a:spcPct val="105000"/>
              </a:lnSpc>
              <a:spcBef>
                <a:spcPts val="0"/>
              </a:spcBef>
              <a:spcAft>
                <a:spcPts val="0"/>
              </a:spcAft>
              <a:buClr>
                <a:srgbClr val="000000"/>
              </a:buClr>
              <a:buSzPts val="2264"/>
              <a:buFont typeface="Arial"/>
              <a:buNone/>
            </a:pPr>
            <a:r>
              <a:rPr lang="en-US" sz="2000" b="1" dirty="0">
                <a:solidFill>
                  <a:srgbClr val="234060"/>
                </a:solidFill>
                <a:latin typeface="Cambria"/>
                <a:ea typeface="Cambria"/>
                <a:sym typeface="Cambria"/>
              </a:rPr>
              <a:t>Kshitij Singh              	-</a:t>
            </a:r>
          </a:p>
          <a:p>
            <a:pPr marL="16913" marR="6765" lvl="0" indent="0" algn="l" rtl="0">
              <a:lnSpc>
                <a:spcPct val="105000"/>
              </a:lnSpc>
              <a:spcBef>
                <a:spcPts val="0"/>
              </a:spcBef>
              <a:spcAft>
                <a:spcPts val="0"/>
              </a:spcAft>
              <a:buClr>
                <a:srgbClr val="000000"/>
              </a:buClr>
              <a:buSzPts val="2264"/>
              <a:buFont typeface="Arial"/>
              <a:buNone/>
            </a:pPr>
            <a:r>
              <a:rPr lang="en-US" sz="2000" b="1" dirty="0">
                <a:solidFill>
                  <a:srgbClr val="234060"/>
                </a:solidFill>
                <a:latin typeface="Cambria"/>
                <a:ea typeface="Cambria"/>
                <a:sym typeface="Cambria"/>
              </a:rPr>
              <a:t>Pranav B               	-</a:t>
            </a:r>
          </a:p>
          <a:p>
            <a:pPr marL="16913" marR="6765" lvl="0" indent="0" algn="l" rtl="0">
              <a:lnSpc>
                <a:spcPct val="105000"/>
              </a:lnSpc>
              <a:spcBef>
                <a:spcPts val="0"/>
              </a:spcBef>
              <a:spcAft>
                <a:spcPts val="0"/>
              </a:spcAft>
              <a:buClr>
                <a:srgbClr val="000000"/>
              </a:buClr>
              <a:buSzPts val="2264"/>
              <a:buFont typeface="Arial"/>
              <a:buNone/>
            </a:pPr>
            <a:r>
              <a:rPr lang="en-US" sz="2000" b="1" dirty="0" err="1">
                <a:solidFill>
                  <a:srgbClr val="234060"/>
                </a:solidFill>
                <a:latin typeface="Cambria"/>
                <a:ea typeface="Cambria"/>
                <a:sym typeface="Cambria"/>
              </a:rPr>
              <a:t>Shodhan</a:t>
            </a:r>
            <a:r>
              <a:rPr lang="en-US" sz="2000" b="1" dirty="0">
                <a:solidFill>
                  <a:srgbClr val="234060"/>
                </a:solidFill>
                <a:latin typeface="Cambria"/>
                <a:ea typeface="Cambria"/>
                <a:sym typeface="Cambria"/>
              </a:rPr>
              <a:t> S	-</a:t>
            </a:r>
          </a:p>
          <a:p>
            <a:pPr marL="16913" marR="6765" lvl="0" indent="0" algn="l" rtl="0">
              <a:lnSpc>
                <a:spcPct val="105000"/>
              </a:lnSpc>
              <a:spcBef>
                <a:spcPts val="0"/>
              </a:spcBef>
              <a:spcAft>
                <a:spcPts val="0"/>
              </a:spcAft>
              <a:buClr>
                <a:srgbClr val="000000"/>
              </a:buClr>
              <a:buSzPts val="2264"/>
              <a:buFont typeface="Arial"/>
              <a:buNone/>
            </a:pPr>
            <a:r>
              <a:rPr lang="en-US" sz="2000" b="1" dirty="0">
                <a:solidFill>
                  <a:srgbClr val="234060"/>
                </a:solidFill>
                <a:latin typeface="Cambria"/>
                <a:ea typeface="Cambria"/>
                <a:sym typeface="Cambria"/>
              </a:rPr>
              <a:t>Tejpal Aradhya CP	-</a:t>
            </a:r>
          </a:p>
          <a:p>
            <a:pPr marL="16913" marR="6765" lvl="0" indent="0" algn="l" rtl="0">
              <a:lnSpc>
                <a:spcPct val="105000"/>
              </a:lnSpc>
              <a:spcBef>
                <a:spcPts val="0"/>
              </a:spcBef>
              <a:spcAft>
                <a:spcPts val="0"/>
              </a:spcAft>
              <a:buClr>
                <a:srgbClr val="000000"/>
              </a:buClr>
              <a:buSzPts val="2264"/>
              <a:buFont typeface="Arial"/>
              <a:buNone/>
            </a:pPr>
            <a:endParaRPr lang="en-US" sz="2000" b="1" dirty="0">
              <a:solidFill>
                <a:srgbClr val="234060"/>
              </a:solidFill>
              <a:latin typeface="Cambria"/>
              <a:ea typeface="Cambria"/>
              <a:sym typeface="Cambria"/>
            </a:endParaRPr>
          </a:p>
          <a:p>
            <a:pPr marL="16913" marR="6765" lvl="0" indent="0" algn="l" rtl="0">
              <a:lnSpc>
                <a:spcPct val="105000"/>
              </a:lnSpc>
              <a:spcBef>
                <a:spcPts val="0"/>
              </a:spcBef>
              <a:spcAft>
                <a:spcPts val="0"/>
              </a:spcAft>
              <a:buClr>
                <a:srgbClr val="000000"/>
              </a:buClr>
              <a:buSzPts val="2264"/>
              <a:buFont typeface="Arial"/>
              <a:buNone/>
            </a:pPr>
            <a:endParaRPr sz="2264" b="0" i="0" u="none" strike="noStrike" cap="none" dirty="0">
              <a:solidFill>
                <a:schemeClr val="dk1"/>
              </a:solidFill>
              <a:latin typeface="Cambria"/>
              <a:ea typeface="Cambria"/>
              <a:cs typeface="Cambria"/>
              <a:sym typeface="Cambria"/>
            </a:endParaRPr>
          </a:p>
        </p:txBody>
      </p:sp>
      <p:sp>
        <p:nvSpPr>
          <p:cNvPr id="88" name="Google Shape;88;p13"/>
          <p:cNvSpPr txBox="1"/>
          <p:nvPr/>
        </p:nvSpPr>
        <p:spPr>
          <a:xfrm>
            <a:off x="3836416" y="3887271"/>
            <a:ext cx="2116594" cy="1909501"/>
          </a:xfrm>
          <a:prstGeom prst="rect">
            <a:avLst/>
          </a:prstGeom>
          <a:noFill/>
          <a:ln>
            <a:noFill/>
          </a:ln>
        </p:spPr>
        <p:txBody>
          <a:bodyPr spcFirstLastPara="1" wrap="square" lIns="0" tIns="21975" rIns="0" bIns="0" anchor="t" anchorCtr="0">
            <a:spAutoFit/>
          </a:bodyPr>
          <a:lstStyle/>
          <a:p>
            <a:pPr marL="16913" marR="0" lvl="0" indent="0" algn="l" rtl="0">
              <a:lnSpc>
                <a:spcPct val="100000"/>
              </a:lnSpc>
              <a:spcBef>
                <a:spcPts val="0"/>
              </a:spcBef>
              <a:spcAft>
                <a:spcPts val="0"/>
              </a:spcAft>
              <a:buClr>
                <a:srgbClr val="000000"/>
              </a:buClr>
              <a:buSzPts val="2264"/>
              <a:buFont typeface="Arial"/>
              <a:buNone/>
            </a:pPr>
            <a:endParaRPr lang="en-US" sz="2264" b="1" i="0" u="none" strike="noStrike" cap="none" dirty="0">
              <a:solidFill>
                <a:srgbClr val="234060"/>
              </a:solidFill>
              <a:latin typeface="Cambria"/>
              <a:ea typeface="Cambria"/>
              <a:cs typeface="Cambria"/>
              <a:sym typeface="Cambria"/>
            </a:endParaRPr>
          </a:p>
          <a:p>
            <a:pPr marL="16913" marR="0" lvl="0" indent="0" algn="l" rtl="0">
              <a:lnSpc>
                <a:spcPct val="100000"/>
              </a:lnSpc>
              <a:spcBef>
                <a:spcPts val="0"/>
              </a:spcBef>
              <a:spcAft>
                <a:spcPts val="0"/>
              </a:spcAft>
              <a:buClr>
                <a:srgbClr val="000000"/>
              </a:buClr>
              <a:buSzPts val="2264"/>
              <a:buFont typeface="Arial"/>
              <a:buNone/>
            </a:pPr>
            <a:r>
              <a:rPr lang="en-US" sz="2000" b="1" dirty="0">
                <a:solidFill>
                  <a:srgbClr val="234060"/>
                </a:solidFill>
                <a:latin typeface="Cambria"/>
                <a:ea typeface="Cambria"/>
                <a:cs typeface="Cambria"/>
                <a:sym typeface="Cambria"/>
              </a:rPr>
              <a:t>1DS23CD026</a:t>
            </a:r>
          </a:p>
          <a:p>
            <a:pPr marL="16913" marR="0" lvl="0" indent="0" algn="l" rtl="0">
              <a:lnSpc>
                <a:spcPct val="100000"/>
              </a:lnSpc>
              <a:spcBef>
                <a:spcPts val="0"/>
              </a:spcBef>
              <a:spcAft>
                <a:spcPts val="0"/>
              </a:spcAft>
              <a:buClr>
                <a:srgbClr val="000000"/>
              </a:buClr>
              <a:buSzPts val="2264"/>
              <a:buFont typeface="Arial"/>
              <a:buNone/>
            </a:pPr>
            <a:r>
              <a:rPr lang="en-US" sz="2000" b="1" i="0" u="none" strike="noStrike" cap="none" dirty="0">
                <a:solidFill>
                  <a:srgbClr val="234060"/>
                </a:solidFill>
                <a:latin typeface="Cambria"/>
                <a:ea typeface="Cambria"/>
                <a:cs typeface="Cambria"/>
                <a:sym typeface="Cambria"/>
              </a:rPr>
              <a:t>1DS23CD036</a:t>
            </a:r>
          </a:p>
          <a:p>
            <a:pPr marL="16913" marR="0" lvl="0" indent="0" algn="l" rtl="0">
              <a:lnSpc>
                <a:spcPct val="100000"/>
              </a:lnSpc>
              <a:spcBef>
                <a:spcPts val="0"/>
              </a:spcBef>
              <a:spcAft>
                <a:spcPts val="0"/>
              </a:spcAft>
              <a:buClr>
                <a:srgbClr val="000000"/>
              </a:buClr>
              <a:buSzPts val="2264"/>
              <a:buFont typeface="Arial"/>
              <a:buNone/>
            </a:pPr>
            <a:r>
              <a:rPr lang="en-US" sz="2000" b="1" dirty="0">
                <a:solidFill>
                  <a:srgbClr val="234060"/>
                </a:solidFill>
                <a:latin typeface="Cambria"/>
                <a:ea typeface="Cambria"/>
                <a:cs typeface="Cambria"/>
                <a:sym typeface="Cambria"/>
              </a:rPr>
              <a:t>1DS23CD050</a:t>
            </a:r>
          </a:p>
          <a:p>
            <a:pPr marL="16913" marR="0" lvl="0" indent="0" algn="l" rtl="0">
              <a:lnSpc>
                <a:spcPct val="100000"/>
              </a:lnSpc>
              <a:spcBef>
                <a:spcPts val="0"/>
              </a:spcBef>
              <a:spcAft>
                <a:spcPts val="0"/>
              </a:spcAft>
              <a:buClr>
                <a:srgbClr val="000000"/>
              </a:buClr>
              <a:buSzPts val="2264"/>
              <a:buFont typeface="Arial"/>
              <a:buNone/>
            </a:pPr>
            <a:r>
              <a:rPr lang="en-US" sz="2000" b="1" i="0" u="none" strike="noStrike" cap="none" dirty="0">
                <a:solidFill>
                  <a:srgbClr val="234060"/>
                </a:solidFill>
                <a:latin typeface="Cambria"/>
                <a:ea typeface="Cambria"/>
                <a:cs typeface="Cambria"/>
                <a:sym typeface="Cambria"/>
              </a:rPr>
              <a:t>1DS23CD057</a:t>
            </a:r>
          </a:p>
          <a:p>
            <a:pPr marL="16913" marR="0" lvl="0" indent="0" algn="l" rtl="0">
              <a:lnSpc>
                <a:spcPct val="100000"/>
              </a:lnSpc>
              <a:spcBef>
                <a:spcPts val="0"/>
              </a:spcBef>
              <a:spcAft>
                <a:spcPts val="0"/>
              </a:spcAft>
              <a:buClr>
                <a:srgbClr val="000000"/>
              </a:buClr>
              <a:buSzPts val="2264"/>
              <a:buFont typeface="Arial"/>
              <a:buNone/>
            </a:pPr>
            <a:endParaRPr lang="en-US" sz="2000" b="1" dirty="0">
              <a:solidFill>
                <a:srgbClr val="234060"/>
              </a:solidFill>
              <a:latin typeface="Cambria"/>
              <a:ea typeface="Cambria"/>
              <a:cs typeface="Cambria"/>
              <a:sym typeface="Cambria"/>
            </a:endParaRPr>
          </a:p>
        </p:txBody>
      </p:sp>
      <p:sp>
        <p:nvSpPr>
          <p:cNvPr id="89" name="Google Shape;89;p13"/>
          <p:cNvSpPr txBox="1"/>
          <p:nvPr/>
        </p:nvSpPr>
        <p:spPr>
          <a:xfrm>
            <a:off x="4091780" y="6461876"/>
            <a:ext cx="4190906" cy="267249"/>
          </a:xfrm>
          <a:prstGeom prst="rect">
            <a:avLst/>
          </a:prstGeom>
          <a:noFill/>
          <a:ln>
            <a:noFill/>
          </a:ln>
        </p:spPr>
        <p:txBody>
          <a:bodyPr spcFirstLastPara="1" wrap="square" lIns="0" tIns="21125" rIns="0" bIns="0" anchor="t" anchorCtr="0">
            <a:spAutoFit/>
          </a:bodyPr>
          <a:lstStyle/>
          <a:p>
            <a:pPr marL="16913" marR="0" lvl="0" indent="0" algn="l" rtl="0">
              <a:lnSpc>
                <a:spcPct val="100000"/>
              </a:lnSpc>
              <a:spcBef>
                <a:spcPts val="0"/>
              </a:spcBef>
              <a:spcAft>
                <a:spcPts val="0"/>
              </a:spcAft>
              <a:buClr>
                <a:srgbClr val="000000"/>
              </a:buClr>
              <a:buSzPts val="1598"/>
              <a:buFont typeface="Arial"/>
              <a:buNone/>
            </a:pPr>
            <a:r>
              <a:rPr lang="en-US" sz="1598" b="0" i="0" u="none" strike="noStrike" cap="none" dirty="0">
                <a:solidFill>
                  <a:schemeClr val="dk1"/>
                </a:solidFill>
                <a:latin typeface="Georgia"/>
                <a:ea typeface="Georgia"/>
                <a:cs typeface="Georgia"/>
                <a:sym typeface="Georgia"/>
              </a:rPr>
              <a:t>Department of CSE (Data Science), DSCE</a:t>
            </a:r>
            <a:endParaRPr sz="1598" b="0" i="0" u="none" strike="noStrike" cap="none" dirty="0">
              <a:solidFill>
                <a:schemeClr val="dk1"/>
              </a:solidFill>
              <a:latin typeface="Georgia"/>
              <a:ea typeface="Georgia"/>
              <a:cs typeface="Georgia"/>
              <a:sym typeface="Georgia"/>
            </a:endParaRPr>
          </a:p>
        </p:txBody>
      </p:sp>
      <p:sp>
        <p:nvSpPr>
          <p:cNvPr id="90" name="Google Shape;90;p13"/>
          <p:cNvSpPr txBox="1"/>
          <p:nvPr/>
        </p:nvSpPr>
        <p:spPr>
          <a:xfrm>
            <a:off x="7611568" y="4264688"/>
            <a:ext cx="4408230" cy="1839861"/>
          </a:xfrm>
          <a:prstGeom prst="rect">
            <a:avLst/>
          </a:prstGeom>
          <a:noFill/>
          <a:ln w="9525" cap="flat" cmpd="sng">
            <a:solidFill>
              <a:srgbClr val="000000"/>
            </a:solidFill>
            <a:prstDash val="solid"/>
            <a:round/>
            <a:headEnd type="none" w="sm" len="sm"/>
            <a:tailEnd type="none" w="sm" len="sm"/>
          </a:ln>
        </p:spPr>
        <p:txBody>
          <a:bodyPr spcFirstLastPara="1" wrap="square" lIns="0" tIns="54100" rIns="0" bIns="0" anchor="t" anchorCtr="0">
            <a:spAutoFit/>
          </a:bodyPr>
          <a:lstStyle/>
          <a:p>
            <a:pPr marL="9302" marR="0" lvl="0" indent="0" algn="ctr" rtl="0">
              <a:lnSpc>
                <a:spcPct val="100000"/>
              </a:lnSpc>
              <a:spcBef>
                <a:spcPts val="0"/>
              </a:spcBef>
              <a:spcAft>
                <a:spcPts val="0"/>
              </a:spcAft>
              <a:buClr>
                <a:srgbClr val="000000"/>
              </a:buClr>
              <a:buSzPts val="2397"/>
              <a:buFont typeface="Arial"/>
              <a:buNone/>
            </a:pPr>
            <a:r>
              <a:rPr lang="en-US" sz="2397" b="1" i="0" u="none" strike="noStrike" cap="none" dirty="0">
                <a:solidFill>
                  <a:srgbClr val="484429"/>
                </a:solidFill>
                <a:latin typeface="Cambria"/>
                <a:ea typeface="Cambria"/>
                <a:cs typeface="Cambria"/>
                <a:sym typeface="Cambria"/>
              </a:rPr>
              <a:t>Under The Guidance Of</a:t>
            </a:r>
            <a:endParaRPr sz="2397" b="0" i="0" u="none" strike="noStrike" cap="none" dirty="0">
              <a:solidFill>
                <a:schemeClr val="dk1"/>
              </a:solidFill>
              <a:latin typeface="Cambria"/>
              <a:ea typeface="Cambria"/>
              <a:cs typeface="Cambria"/>
              <a:sym typeface="Cambria"/>
            </a:endParaRPr>
          </a:p>
          <a:p>
            <a:pPr marL="9302" marR="0" lvl="0" indent="0" algn="ctr" rtl="0">
              <a:lnSpc>
                <a:spcPct val="100000"/>
              </a:lnSpc>
              <a:spcBef>
                <a:spcPts val="0"/>
              </a:spcBef>
              <a:spcAft>
                <a:spcPts val="0"/>
              </a:spcAft>
              <a:buClr>
                <a:srgbClr val="000000"/>
              </a:buClr>
              <a:buSzPts val="1731"/>
              <a:buFont typeface="Arial"/>
              <a:buNone/>
            </a:pPr>
            <a:endParaRPr lang="en-US" sz="3196" dirty="0">
              <a:solidFill>
                <a:schemeClr val="dk1"/>
              </a:solidFill>
              <a:latin typeface="Cambria"/>
              <a:ea typeface="Cambria"/>
              <a:sym typeface="Cambria"/>
            </a:endParaRPr>
          </a:p>
          <a:p>
            <a:pPr marL="9302" marR="0" lvl="0" indent="0" algn="ctr" rtl="0">
              <a:lnSpc>
                <a:spcPct val="100000"/>
              </a:lnSpc>
              <a:spcBef>
                <a:spcPts val="0"/>
              </a:spcBef>
              <a:spcAft>
                <a:spcPts val="0"/>
              </a:spcAft>
              <a:buClr>
                <a:srgbClr val="000000"/>
              </a:buClr>
              <a:buSzPts val="1731"/>
              <a:buFont typeface="Arial"/>
              <a:buNone/>
            </a:pPr>
            <a:r>
              <a:rPr lang="en-US" sz="1731" b="1" dirty="0" err="1">
                <a:solidFill>
                  <a:srgbClr val="17365D"/>
                </a:solidFill>
                <a:latin typeface="Cambria"/>
                <a:ea typeface="Cambria"/>
                <a:sym typeface="Cambria"/>
              </a:rPr>
              <a:t>Ms.Bhagyashree</a:t>
            </a:r>
            <a:endParaRPr sz="1400" b="0" i="0" u="none" strike="noStrike" cap="none" dirty="0">
              <a:solidFill>
                <a:srgbClr val="000000"/>
              </a:solidFill>
              <a:latin typeface="Arial"/>
              <a:ea typeface="Arial"/>
              <a:cs typeface="Arial"/>
              <a:sym typeface="Arial"/>
            </a:endParaRPr>
          </a:p>
          <a:p>
            <a:pPr marL="9302" marR="0" lvl="0" indent="0" algn="ctr" rtl="0">
              <a:lnSpc>
                <a:spcPct val="100000"/>
              </a:lnSpc>
              <a:spcBef>
                <a:spcPts val="0"/>
              </a:spcBef>
              <a:spcAft>
                <a:spcPts val="0"/>
              </a:spcAft>
              <a:buClr>
                <a:srgbClr val="000000"/>
              </a:buClr>
              <a:buSzPts val="1398"/>
              <a:buFont typeface="Arial"/>
              <a:buNone/>
            </a:pPr>
            <a:r>
              <a:rPr lang="en-US" sz="1398" b="0" i="0" u="none" strike="noStrike" cap="none" dirty="0">
                <a:solidFill>
                  <a:schemeClr val="dk1"/>
                </a:solidFill>
                <a:latin typeface="Georgia"/>
                <a:ea typeface="Georgia"/>
                <a:cs typeface="Georgia"/>
                <a:sym typeface="Georgia"/>
              </a:rPr>
              <a:t>Professor</a:t>
            </a:r>
            <a:endParaRPr sz="1400" b="0" i="0" u="none" strike="noStrike" cap="none" dirty="0">
              <a:solidFill>
                <a:srgbClr val="000000"/>
              </a:solidFill>
              <a:latin typeface="Arial"/>
              <a:ea typeface="Arial"/>
              <a:cs typeface="Arial"/>
              <a:sym typeface="Arial"/>
            </a:endParaRPr>
          </a:p>
          <a:p>
            <a:pPr marL="1691" marR="0" lvl="0" indent="0" algn="ctr" rtl="0">
              <a:lnSpc>
                <a:spcPct val="100000"/>
              </a:lnSpc>
              <a:spcBef>
                <a:spcPts val="7"/>
              </a:spcBef>
              <a:spcAft>
                <a:spcPts val="0"/>
              </a:spcAft>
              <a:buClr>
                <a:srgbClr val="000000"/>
              </a:buClr>
              <a:buSzPts val="1398"/>
              <a:buFont typeface="Arial"/>
              <a:buNone/>
            </a:pPr>
            <a:r>
              <a:rPr lang="en-US" sz="1398" b="0" i="0" u="none" strike="noStrike" cap="none" dirty="0">
                <a:solidFill>
                  <a:schemeClr val="dk1"/>
                </a:solidFill>
                <a:latin typeface="Georgia"/>
                <a:ea typeface="Georgia"/>
                <a:cs typeface="Georgia"/>
                <a:sym typeface="Georgia"/>
              </a:rPr>
              <a:t>Dept. of CSE(Data Science)</a:t>
            </a:r>
            <a:endParaRPr sz="1398" b="0" i="0" u="none" strike="noStrike" cap="none" dirty="0">
              <a:solidFill>
                <a:schemeClr val="dk1"/>
              </a:solidFill>
              <a:latin typeface="Georgia"/>
              <a:ea typeface="Georgia"/>
              <a:cs typeface="Georgia"/>
              <a:sym typeface="Georgia"/>
            </a:endParaRPr>
          </a:p>
          <a:p>
            <a:pPr marL="0" marR="9302" lvl="0" indent="0" algn="ctr" rtl="0">
              <a:lnSpc>
                <a:spcPct val="100000"/>
              </a:lnSpc>
              <a:spcBef>
                <a:spcPts val="146"/>
              </a:spcBef>
              <a:spcAft>
                <a:spcPts val="0"/>
              </a:spcAft>
              <a:buClr>
                <a:srgbClr val="000000"/>
              </a:buClr>
              <a:buSzPts val="1398"/>
              <a:buFont typeface="Arial"/>
              <a:buNone/>
            </a:pPr>
            <a:r>
              <a:rPr lang="en-US" sz="1398" b="0" i="0" u="none" strike="noStrike" cap="none" dirty="0">
                <a:solidFill>
                  <a:schemeClr val="dk1"/>
                </a:solidFill>
                <a:latin typeface="Georgia"/>
                <a:ea typeface="Georgia"/>
                <a:cs typeface="Georgia"/>
                <a:sym typeface="Georgia"/>
              </a:rPr>
              <a:t>DSCE, Bangalore</a:t>
            </a:r>
            <a:endParaRPr sz="1398" b="0" i="0" u="none" strike="noStrike" cap="none" dirty="0">
              <a:solidFill>
                <a:schemeClr val="dk1"/>
              </a:solidFill>
              <a:latin typeface="Georgia"/>
              <a:ea typeface="Georgia"/>
              <a:cs typeface="Georgia"/>
              <a:sym typeface="Georgia"/>
            </a:endParaRPr>
          </a:p>
        </p:txBody>
      </p:sp>
      <p:grpSp>
        <p:nvGrpSpPr>
          <p:cNvPr id="92" name="Google Shape;92;p13"/>
          <p:cNvGrpSpPr/>
          <p:nvPr/>
        </p:nvGrpSpPr>
        <p:grpSpPr>
          <a:xfrm>
            <a:off x="98749" y="98767"/>
            <a:ext cx="12176967" cy="6630358"/>
            <a:chOff x="0" y="118871"/>
            <a:chExt cx="9144000" cy="4978908"/>
          </a:xfrm>
        </p:grpSpPr>
        <p:pic>
          <p:nvPicPr>
            <p:cNvPr id="93" name="Google Shape;93;p13"/>
            <p:cNvPicPr preferRelativeResize="0"/>
            <p:nvPr/>
          </p:nvPicPr>
          <p:blipFill rotWithShape="1">
            <a:blip r:embed="rId4">
              <a:alphaModFix/>
            </a:blip>
            <a:srcRect/>
            <a:stretch/>
          </p:blipFill>
          <p:spPr>
            <a:xfrm>
              <a:off x="0" y="712660"/>
              <a:ext cx="9144000" cy="97440"/>
            </a:xfrm>
            <a:prstGeom prst="rect">
              <a:avLst/>
            </a:prstGeom>
            <a:noFill/>
            <a:ln>
              <a:noFill/>
            </a:ln>
          </p:spPr>
        </p:pic>
        <p:sp>
          <p:nvSpPr>
            <p:cNvPr id="94" name="Google Shape;94;p13"/>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95" name="Google Shape;95;p13"/>
            <p:cNvPicPr preferRelativeResize="0"/>
            <p:nvPr/>
          </p:nvPicPr>
          <p:blipFill rotWithShape="1">
            <a:blip r:embed="rId5">
              <a:alphaModFix/>
            </a:blip>
            <a:srcRect/>
            <a:stretch/>
          </p:blipFill>
          <p:spPr>
            <a:xfrm>
              <a:off x="274320" y="118871"/>
              <a:ext cx="141732" cy="4978908"/>
            </a:xfrm>
            <a:prstGeom prst="rect">
              <a:avLst/>
            </a:prstGeom>
            <a:noFill/>
            <a:ln>
              <a:noFill/>
            </a:ln>
          </p:spPr>
        </p:pic>
        <p:sp>
          <p:nvSpPr>
            <p:cNvPr id="96" name="Google Shape;96;p13"/>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sp>
        <p:nvSpPr>
          <p:cNvPr id="97" name="Google Shape;97;p13"/>
          <p:cNvSpPr txBox="1"/>
          <p:nvPr/>
        </p:nvSpPr>
        <p:spPr>
          <a:xfrm>
            <a:off x="4651663" y="2048152"/>
            <a:ext cx="2888673" cy="36929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dirty="0">
                <a:solidFill>
                  <a:schemeClr val="dk1"/>
                </a:solidFill>
                <a:latin typeface="Calibri"/>
                <a:ea typeface="Calibri"/>
                <a:cs typeface="Calibri"/>
                <a:sym typeface="Calibri"/>
              </a:rPr>
              <a:t>Course Code:22CD49</a:t>
            </a:r>
          </a:p>
        </p:txBody>
      </p:sp>
      <p:sp>
        <p:nvSpPr>
          <p:cNvPr id="98" name="Google Shape;98;p13"/>
          <p:cNvSpPr txBox="1"/>
          <p:nvPr/>
        </p:nvSpPr>
        <p:spPr>
          <a:xfrm>
            <a:off x="1996233" y="965465"/>
            <a:ext cx="8382000" cy="445634"/>
          </a:xfrm>
          <a:prstGeom prst="rect">
            <a:avLst/>
          </a:prstGeom>
          <a:noFill/>
          <a:ln>
            <a:noFill/>
          </a:ln>
        </p:spPr>
        <p:txBody>
          <a:bodyPr spcFirstLastPara="1" wrap="square" lIns="0" tIns="14600" rIns="0" bIns="0" anchor="t" anchorCtr="0">
            <a:spAutoFit/>
          </a:bodyPr>
          <a:lstStyle/>
          <a:p>
            <a:pPr marL="12700" marR="0" lvl="0" indent="0" algn="ctr" rtl="0">
              <a:lnSpc>
                <a:spcPct val="100000"/>
              </a:lnSpc>
              <a:spcBef>
                <a:spcPts val="0"/>
              </a:spcBef>
              <a:spcAft>
                <a:spcPts val="0"/>
              </a:spcAft>
              <a:buClr>
                <a:srgbClr val="000000"/>
              </a:buClr>
              <a:buSzPts val="2800"/>
              <a:buFont typeface="Cambria"/>
              <a:buNone/>
            </a:pPr>
            <a:r>
              <a:rPr lang="en-US" sz="2800" b="1" i="0" u="none" strike="noStrike" cap="none" dirty="0">
                <a:solidFill>
                  <a:srgbClr val="000000"/>
                </a:solidFill>
                <a:latin typeface="Cambria"/>
                <a:ea typeface="Cambria"/>
                <a:cs typeface="Cambria"/>
                <a:sym typeface="Cambria"/>
              </a:rPr>
              <a:t>MINI-PROJECT PRESENTATION</a:t>
            </a:r>
            <a:endParaRPr sz="2800" b="1" i="0" u="none" strike="noStrike" cap="none" dirty="0">
              <a:solidFill>
                <a:srgbClr val="365F92"/>
              </a:solidFill>
              <a:latin typeface="Cambria"/>
              <a:ea typeface="Cambria"/>
              <a:cs typeface="Cambria"/>
              <a:sym typeface="Cambria"/>
            </a:endParaRPr>
          </a:p>
        </p:txBody>
      </p:sp>
      <p:sp>
        <p:nvSpPr>
          <p:cNvPr id="99" name="Google Shape;99;p13"/>
          <p:cNvSpPr txBox="1"/>
          <p:nvPr/>
        </p:nvSpPr>
        <p:spPr>
          <a:xfrm>
            <a:off x="3836416" y="1334759"/>
            <a:ext cx="4446270" cy="752770"/>
          </a:xfrm>
          <a:prstGeom prst="rect">
            <a:avLst/>
          </a:prstGeom>
          <a:noFill/>
          <a:ln>
            <a:noFill/>
          </a:ln>
        </p:spPr>
        <p:txBody>
          <a:bodyPr spcFirstLastPara="1" wrap="square" lIns="0" tIns="16500" rIns="0" bIns="0" anchor="t" anchorCtr="0">
            <a:spAutoFit/>
          </a:bodyPr>
          <a:lstStyle/>
          <a:p>
            <a:pPr marL="12700" marR="0" lvl="0" indent="0" algn="ctr" rtl="0">
              <a:lnSpc>
                <a:spcPct val="100000"/>
              </a:lnSpc>
              <a:spcBef>
                <a:spcPts val="0"/>
              </a:spcBef>
              <a:spcAft>
                <a:spcPts val="0"/>
              </a:spcAft>
              <a:buClr>
                <a:srgbClr val="000000"/>
              </a:buClr>
              <a:buSzPts val="2350"/>
              <a:buFont typeface="Arial"/>
              <a:buNone/>
            </a:pPr>
            <a:r>
              <a:rPr lang="en-US" sz="2350" b="0" i="0" u="none" strike="noStrike" cap="none" dirty="0">
                <a:solidFill>
                  <a:schemeClr val="dk1"/>
                </a:solidFill>
                <a:latin typeface="Georgia"/>
                <a:ea typeface="Georgia"/>
                <a:cs typeface="Georgia"/>
                <a:sym typeface="Georgia"/>
              </a:rPr>
              <a:t>Academic Year (2024-25) </a:t>
            </a:r>
            <a:endParaRPr sz="1400" b="0" i="0" u="none" strike="noStrike" cap="none" dirty="0">
              <a:solidFill>
                <a:srgbClr val="000000"/>
              </a:solidFill>
              <a:latin typeface="Arial"/>
              <a:ea typeface="Arial"/>
              <a:cs typeface="Arial"/>
              <a:sym typeface="Arial"/>
            </a:endParaRPr>
          </a:p>
          <a:p>
            <a:pPr marL="12700" marR="0" lvl="0" indent="0" algn="ctr" rtl="0">
              <a:lnSpc>
                <a:spcPct val="100000"/>
              </a:lnSpc>
              <a:spcBef>
                <a:spcPts val="130"/>
              </a:spcBef>
              <a:spcAft>
                <a:spcPts val="0"/>
              </a:spcAft>
              <a:buClr>
                <a:srgbClr val="000000"/>
              </a:buClr>
              <a:buSzPts val="2350"/>
              <a:buFont typeface="Arial"/>
              <a:buNone/>
            </a:pPr>
            <a:r>
              <a:rPr lang="en-US" sz="2350" b="0" i="0" u="none" strike="noStrike" cap="none" dirty="0">
                <a:solidFill>
                  <a:schemeClr val="dk1"/>
                </a:solidFill>
                <a:latin typeface="Georgia"/>
                <a:ea typeface="Georgia"/>
                <a:cs typeface="Georgia"/>
                <a:sym typeface="Georgia"/>
              </a:rPr>
              <a:t>(IV Semester)</a:t>
            </a:r>
            <a:endParaRPr sz="2350" b="0" i="0" u="none" strike="noStrike" cap="none" dirty="0">
              <a:solidFill>
                <a:schemeClr val="dk1"/>
              </a:solidFill>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526E01-6257-E0C3-76ED-EECDF0F00C25}"/>
            </a:ext>
          </a:extLst>
        </p:cNvPr>
        <p:cNvGrpSpPr/>
        <p:nvPr/>
      </p:nvGrpSpPr>
      <p:grpSpPr>
        <a:xfrm>
          <a:off x="0" y="0"/>
          <a:ext cx="0" cy="0"/>
          <a:chOff x="0" y="0"/>
          <a:chExt cx="0" cy="0"/>
        </a:xfrm>
      </p:grpSpPr>
      <p:grpSp>
        <p:nvGrpSpPr>
          <p:cNvPr id="8" name="Google Shape;155;p18">
            <a:extLst>
              <a:ext uri="{FF2B5EF4-FFF2-40B4-BE49-F238E27FC236}">
                <a16:creationId xmlns:a16="http://schemas.microsoft.com/office/drawing/2014/main" id="{3E89C04B-866A-2498-9814-EFC3B5875021}"/>
              </a:ext>
            </a:extLst>
          </p:cNvPr>
          <p:cNvGrpSpPr/>
          <p:nvPr/>
        </p:nvGrpSpPr>
        <p:grpSpPr>
          <a:xfrm>
            <a:off x="33502" y="-14784"/>
            <a:ext cx="12176967" cy="6654230"/>
            <a:chOff x="0" y="118871"/>
            <a:chExt cx="9144000" cy="4978908"/>
          </a:xfrm>
        </p:grpSpPr>
        <p:pic>
          <p:nvPicPr>
            <p:cNvPr id="9" name="Google Shape;156;p18">
              <a:extLst>
                <a:ext uri="{FF2B5EF4-FFF2-40B4-BE49-F238E27FC236}">
                  <a16:creationId xmlns:a16="http://schemas.microsoft.com/office/drawing/2014/main" id="{D41CD8EA-3624-6D87-FF8F-D06192AFE0A9}"/>
                </a:ext>
              </a:extLst>
            </p:cNvPr>
            <p:cNvPicPr preferRelativeResize="0"/>
            <p:nvPr/>
          </p:nvPicPr>
          <p:blipFill rotWithShape="1">
            <a:blip r:embed="rId2">
              <a:alphaModFix/>
            </a:blip>
            <a:srcRect/>
            <a:stretch/>
          </p:blipFill>
          <p:spPr>
            <a:xfrm>
              <a:off x="0" y="712660"/>
              <a:ext cx="9144000" cy="97440"/>
            </a:xfrm>
            <a:prstGeom prst="rect">
              <a:avLst/>
            </a:prstGeom>
            <a:noFill/>
            <a:ln>
              <a:noFill/>
            </a:ln>
          </p:spPr>
        </p:pic>
        <p:sp>
          <p:nvSpPr>
            <p:cNvPr id="10" name="Google Shape;157;p18">
              <a:extLst>
                <a:ext uri="{FF2B5EF4-FFF2-40B4-BE49-F238E27FC236}">
                  <a16:creationId xmlns:a16="http://schemas.microsoft.com/office/drawing/2014/main" id="{2079F267-6683-83C0-3D41-99E08E87FE6B}"/>
                </a:ext>
              </a:extLst>
            </p:cNvPr>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1" name="Google Shape;158;p18">
              <a:extLst>
                <a:ext uri="{FF2B5EF4-FFF2-40B4-BE49-F238E27FC236}">
                  <a16:creationId xmlns:a16="http://schemas.microsoft.com/office/drawing/2014/main" id="{417AC543-D78F-886F-0D82-04CE6D3ED746}"/>
                </a:ext>
              </a:extLst>
            </p:cNvPr>
            <p:cNvPicPr preferRelativeResize="0"/>
            <p:nvPr/>
          </p:nvPicPr>
          <p:blipFill rotWithShape="1">
            <a:blip r:embed="rId3">
              <a:alphaModFix/>
            </a:blip>
            <a:srcRect/>
            <a:stretch/>
          </p:blipFill>
          <p:spPr>
            <a:xfrm>
              <a:off x="274320" y="118871"/>
              <a:ext cx="141732" cy="4978908"/>
            </a:xfrm>
            <a:prstGeom prst="rect">
              <a:avLst/>
            </a:prstGeom>
            <a:noFill/>
            <a:ln>
              <a:noFill/>
            </a:ln>
          </p:spPr>
        </p:pic>
        <p:sp>
          <p:nvSpPr>
            <p:cNvPr id="12" name="Google Shape;159;p18">
              <a:extLst>
                <a:ext uri="{FF2B5EF4-FFF2-40B4-BE49-F238E27FC236}">
                  <a16:creationId xmlns:a16="http://schemas.microsoft.com/office/drawing/2014/main" id="{248E1C09-330F-903B-D6B7-0C2475E20698}"/>
                </a:ext>
              </a:extLst>
            </p:cNvPr>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sp>
        <p:nvSpPr>
          <p:cNvPr id="13" name="Google Shape;162;p18">
            <a:extLst>
              <a:ext uri="{FF2B5EF4-FFF2-40B4-BE49-F238E27FC236}">
                <a16:creationId xmlns:a16="http://schemas.microsoft.com/office/drawing/2014/main" id="{A176779A-928F-8487-675C-0227542CA757}"/>
              </a:ext>
            </a:extLst>
          </p:cNvPr>
          <p:cNvSpPr txBox="1">
            <a:spLocks noGrp="1"/>
          </p:cNvSpPr>
          <p:nvPr>
            <p:ph type="title"/>
          </p:nvPr>
        </p:nvSpPr>
        <p:spPr>
          <a:xfrm>
            <a:off x="785903" y="89292"/>
            <a:ext cx="9947787" cy="446917"/>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000000"/>
              </a:buClr>
              <a:buSzPts val="2800"/>
              <a:buFont typeface="Arial"/>
              <a:buNone/>
            </a:pPr>
            <a:r>
              <a:rPr lang="en-US" sz="2800" b="1" dirty="0">
                <a:solidFill>
                  <a:srgbClr val="365F92"/>
                </a:solidFill>
                <a:latin typeface="Cambria"/>
                <a:ea typeface="Cambria"/>
                <a:cs typeface="Cambria"/>
                <a:sym typeface="Cambria"/>
              </a:rPr>
              <a:t>PROJECT FLOW </a:t>
            </a:r>
            <a:endParaRPr sz="3150" b="1" i="0" u="none" strike="noStrike" cap="none" dirty="0">
              <a:solidFill>
                <a:srgbClr val="365F92"/>
              </a:solidFill>
              <a:latin typeface="Cambria"/>
              <a:ea typeface="Cambria"/>
              <a:cs typeface="Cambria"/>
              <a:sym typeface="Cambria"/>
            </a:endParaRPr>
          </a:p>
        </p:txBody>
      </p:sp>
      <p:pic>
        <p:nvPicPr>
          <p:cNvPr id="14" name="Google Shape;160;p18" descr="https://lh7-us.googleusercontent.com/7ridFL7yczpWVCpPt4tsvP1mrI2juajd_SUhdJlST8S-oKcdijIgkSnaMC4UjbZ0h2AVaBmX4gX0v7iO6Nn55bkNpv7i2fhIqtqG_0iRA5BPZP9SPx1afMmJsWkxvFSxhhAfeP_no4vgIwNpH2alwQ">
            <a:extLst>
              <a:ext uri="{FF2B5EF4-FFF2-40B4-BE49-F238E27FC236}">
                <a16:creationId xmlns:a16="http://schemas.microsoft.com/office/drawing/2014/main" id="{16181FCA-1E20-7323-A005-C0683F743CDE}"/>
              </a:ext>
            </a:extLst>
          </p:cNvPr>
          <p:cNvPicPr preferRelativeResize="0"/>
          <p:nvPr/>
        </p:nvPicPr>
        <p:blipFill rotWithShape="1">
          <a:blip r:embed="rId4">
            <a:alphaModFix/>
          </a:blip>
          <a:srcRect/>
          <a:stretch/>
        </p:blipFill>
        <p:spPr>
          <a:xfrm>
            <a:off x="11094600" y="28423"/>
            <a:ext cx="815178" cy="593806"/>
          </a:xfrm>
          <a:prstGeom prst="rect">
            <a:avLst/>
          </a:prstGeom>
          <a:noFill/>
          <a:ln>
            <a:noFill/>
          </a:ln>
        </p:spPr>
      </p:pic>
      <p:pic>
        <p:nvPicPr>
          <p:cNvPr id="3" name="Picture 2">
            <a:extLst>
              <a:ext uri="{FF2B5EF4-FFF2-40B4-BE49-F238E27FC236}">
                <a16:creationId xmlns:a16="http://schemas.microsoft.com/office/drawing/2014/main" id="{64D6A7F6-ACE9-415E-1BD7-0A903CC24CEF}"/>
              </a:ext>
            </a:extLst>
          </p:cNvPr>
          <p:cNvPicPr>
            <a:picLocks noChangeAspect="1"/>
          </p:cNvPicPr>
          <p:nvPr/>
        </p:nvPicPr>
        <p:blipFill>
          <a:blip r:embed="rId5"/>
          <a:stretch>
            <a:fillRect/>
          </a:stretch>
        </p:blipFill>
        <p:spPr>
          <a:xfrm>
            <a:off x="1704046" y="1165632"/>
            <a:ext cx="8835877" cy="5473814"/>
          </a:xfrm>
          <a:prstGeom prst="rect">
            <a:avLst/>
          </a:prstGeom>
        </p:spPr>
      </p:pic>
    </p:spTree>
    <p:extLst>
      <p:ext uri="{BB962C8B-B14F-4D97-AF65-F5344CB8AC3E}">
        <p14:creationId xmlns:p14="http://schemas.microsoft.com/office/powerpoint/2010/main" val="2658381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grpSp>
        <p:nvGrpSpPr>
          <p:cNvPr id="183" name="Google Shape;183;p20"/>
          <p:cNvGrpSpPr/>
          <p:nvPr/>
        </p:nvGrpSpPr>
        <p:grpSpPr>
          <a:xfrm>
            <a:off x="0" y="203245"/>
            <a:ext cx="12176967" cy="6630358"/>
            <a:chOff x="0" y="118871"/>
            <a:chExt cx="9144000" cy="4978908"/>
          </a:xfrm>
        </p:grpSpPr>
        <p:pic>
          <p:nvPicPr>
            <p:cNvPr id="184" name="Google Shape;184;p20"/>
            <p:cNvPicPr preferRelativeResize="0"/>
            <p:nvPr/>
          </p:nvPicPr>
          <p:blipFill rotWithShape="1">
            <a:blip r:embed="rId3">
              <a:alphaModFix/>
            </a:blip>
            <a:srcRect/>
            <a:stretch/>
          </p:blipFill>
          <p:spPr>
            <a:xfrm>
              <a:off x="0" y="712660"/>
              <a:ext cx="9144000" cy="97440"/>
            </a:xfrm>
            <a:prstGeom prst="rect">
              <a:avLst/>
            </a:prstGeom>
            <a:noFill/>
            <a:ln>
              <a:noFill/>
            </a:ln>
          </p:spPr>
        </p:pic>
        <p:sp>
          <p:nvSpPr>
            <p:cNvPr id="185" name="Google Shape;185;p20"/>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dirty="0">
                <a:solidFill>
                  <a:schemeClr val="dk1"/>
                </a:solidFill>
                <a:latin typeface="Calibri"/>
                <a:ea typeface="Calibri"/>
                <a:cs typeface="Calibri"/>
                <a:sym typeface="Calibri"/>
              </a:endParaRPr>
            </a:p>
          </p:txBody>
        </p:sp>
        <p:pic>
          <p:nvPicPr>
            <p:cNvPr id="186" name="Google Shape;186;p20"/>
            <p:cNvPicPr preferRelativeResize="0"/>
            <p:nvPr/>
          </p:nvPicPr>
          <p:blipFill rotWithShape="1">
            <a:blip r:embed="rId4">
              <a:alphaModFix/>
            </a:blip>
            <a:srcRect/>
            <a:stretch/>
          </p:blipFill>
          <p:spPr>
            <a:xfrm>
              <a:off x="274320" y="118871"/>
              <a:ext cx="141732" cy="4978908"/>
            </a:xfrm>
            <a:prstGeom prst="rect">
              <a:avLst/>
            </a:prstGeom>
            <a:noFill/>
            <a:ln>
              <a:noFill/>
            </a:ln>
          </p:spPr>
        </p:pic>
        <p:sp>
          <p:nvSpPr>
            <p:cNvPr id="187" name="Google Shape;187;p20"/>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pic>
        <p:nvPicPr>
          <p:cNvPr id="188" name="Google Shape;188;p20" descr="https://lh7-us.googleusercontent.com/7ridFL7yczpWVCpPt4tsvP1mrI2juajd_SUhdJlST8S-oKcdijIgkSnaMC4UjbZ0h2AVaBmX4gX0v7iO6Nn55bkNpv7i2fhIqtqG_0iRA5BPZP9SPx1afMmJsWkxvFSxhhAfeP_no4vgIwNpH2alwQ"/>
          <p:cNvPicPr preferRelativeResize="0"/>
          <p:nvPr/>
        </p:nvPicPr>
        <p:blipFill rotWithShape="1">
          <a:blip r:embed="rId5">
            <a:alphaModFix/>
          </a:blip>
          <a:srcRect/>
          <a:stretch/>
        </p:blipFill>
        <p:spPr>
          <a:xfrm>
            <a:off x="10918866" y="24397"/>
            <a:ext cx="933450" cy="933450"/>
          </a:xfrm>
          <a:prstGeom prst="rect">
            <a:avLst/>
          </a:prstGeom>
          <a:noFill/>
          <a:ln>
            <a:noFill/>
          </a:ln>
        </p:spPr>
      </p:pic>
      <p:sp>
        <p:nvSpPr>
          <p:cNvPr id="189" name="Google Shape;189;p20"/>
          <p:cNvSpPr txBox="1"/>
          <p:nvPr/>
        </p:nvSpPr>
        <p:spPr>
          <a:xfrm>
            <a:off x="4428045" y="6435175"/>
            <a:ext cx="3335909" cy="179536"/>
          </a:xfrm>
          <a:prstGeom prst="rect">
            <a:avLst/>
          </a:prstGeom>
          <a:noFill/>
          <a:ln>
            <a:noFill/>
          </a:ln>
        </p:spPr>
        <p:txBody>
          <a:bodyPr spcFirstLastPara="1" wrap="square" lIns="0" tIns="0" rIns="0" bIns="0" anchor="t" anchorCtr="0">
            <a:spAutoFit/>
          </a:bodyPr>
          <a:lstStyle/>
          <a:p>
            <a:pPr marL="186690" marR="0" lvl="0" indent="0" algn="ctr" rtl="0">
              <a:lnSpc>
                <a:spcPct val="119583"/>
              </a:lnSpc>
              <a:spcBef>
                <a:spcPts val="0"/>
              </a:spcBef>
              <a:spcAft>
                <a:spcPts val="0"/>
              </a:spcAft>
              <a:buClr>
                <a:srgbClr val="878787"/>
              </a:buClr>
              <a:buSzPts val="1200"/>
              <a:buFont typeface="Georgia"/>
              <a:buNone/>
            </a:pPr>
            <a:r>
              <a:rPr lang="en-US" sz="1200" b="0" i="0" u="none" strike="noStrike" cap="none">
                <a:solidFill>
                  <a:srgbClr val="878787"/>
                </a:solidFill>
                <a:latin typeface="Georgia"/>
                <a:ea typeface="Georgia"/>
                <a:cs typeface="Georgia"/>
                <a:sym typeface="Georgia"/>
              </a:rPr>
              <a:t>Department of CSE (Data Science), DSCE</a:t>
            </a:r>
            <a:endParaRPr sz="1200" b="0" i="0" u="none" strike="noStrike" cap="none">
              <a:solidFill>
                <a:srgbClr val="878787"/>
              </a:solidFill>
              <a:latin typeface="Georgia"/>
              <a:ea typeface="Georgia"/>
              <a:cs typeface="Georgia"/>
              <a:sym typeface="Georgia"/>
            </a:endParaRPr>
          </a:p>
        </p:txBody>
      </p:sp>
      <p:sp>
        <p:nvSpPr>
          <p:cNvPr id="190" name="Google Shape;190;p20"/>
          <p:cNvSpPr txBox="1"/>
          <p:nvPr/>
        </p:nvSpPr>
        <p:spPr>
          <a:xfrm>
            <a:off x="1492826" y="250443"/>
            <a:ext cx="9206345" cy="508473"/>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000000"/>
              </a:buClr>
              <a:buSzPts val="3200"/>
              <a:buFont typeface="Arial"/>
              <a:buNone/>
            </a:pPr>
            <a:r>
              <a:rPr lang="en-US" sz="3200" b="1" i="0" u="none" strike="noStrike" cap="none" dirty="0">
                <a:solidFill>
                  <a:srgbClr val="365F92"/>
                </a:solidFill>
                <a:latin typeface="Cambria"/>
                <a:ea typeface="Cambria"/>
                <a:cs typeface="Cambria"/>
                <a:sym typeface="Cambria"/>
              </a:rPr>
              <a:t>OBJECTIVE &amp; SCOPE OF THE PROJECT</a:t>
            </a:r>
            <a:endParaRPr sz="3150" b="1" i="0" u="none" strike="noStrike" cap="none" dirty="0">
              <a:solidFill>
                <a:srgbClr val="365F92"/>
              </a:solidFill>
              <a:latin typeface="Cambria"/>
              <a:ea typeface="Cambria"/>
              <a:cs typeface="Cambria"/>
              <a:sym typeface="Cambria"/>
            </a:endParaRPr>
          </a:p>
        </p:txBody>
      </p:sp>
      <p:grpSp>
        <p:nvGrpSpPr>
          <p:cNvPr id="2" name="Google Shape;183;p20">
            <a:extLst>
              <a:ext uri="{FF2B5EF4-FFF2-40B4-BE49-F238E27FC236}">
                <a16:creationId xmlns:a16="http://schemas.microsoft.com/office/drawing/2014/main" id="{72E1267D-40DA-1FED-1634-E8CE3E9AC1F9}"/>
              </a:ext>
            </a:extLst>
          </p:cNvPr>
          <p:cNvGrpSpPr/>
          <p:nvPr/>
        </p:nvGrpSpPr>
        <p:grpSpPr>
          <a:xfrm>
            <a:off x="15033" y="194415"/>
            <a:ext cx="12176967" cy="6630358"/>
            <a:chOff x="0" y="118871"/>
            <a:chExt cx="9144000" cy="4978908"/>
          </a:xfrm>
        </p:grpSpPr>
        <p:pic>
          <p:nvPicPr>
            <p:cNvPr id="3" name="Google Shape;184;p20">
              <a:extLst>
                <a:ext uri="{FF2B5EF4-FFF2-40B4-BE49-F238E27FC236}">
                  <a16:creationId xmlns:a16="http://schemas.microsoft.com/office/drawing/2014/main" id="{1FF38600-FF2B-00F6-D215-16FB15D28A07}"/>
                </a:ext>
              </a:extLst>
            </p:cNvPr>
            <p:cNvPicPr preferRelativeResize="0"/>
            <p:nvPr/>
          </p:nvPicPr>
          <p:blipFill rotWithShape="1">
            <a:blip r:embed="rId3">
              <a:alphaModFix/>
            </a:blip>
            <a:srcRect/>
            <a:stretch/>
          </p:blipFill>
          <p:spPr>
            <a:xfrm>
              <a:off x="0" y="712660"/>
              <a:ext cx="9144000" cy="97440"/>
            </a:xfrm>
            <a:prstGeom prst="rect">
              <a:avLst/>
            </a:prstGeom>
            <a:noFill/>
            <a:ln>
              <a:noFill/>
            </a:ln>
          </p:spPr>
        </p:pic>
        <p:sp>
          <p:nvSpPr>
            <p:cNvPr id="4" name="Google Shape;185;p20">
              <a:extLst>
                <a:ext uri="{FF2B5EF4-FFF2-40B4-BE49-F238E27FC236}">
                  <a16:creationId xmlns:a16="http://schemas.microsoft.com/office/drawing/2014/main" id="{ACE83BB6-B8E3-C3AA-C700-BAD074CD364B}"/>
                </a:ext>
              </a:extLst>
            </p:cNvPr>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5" name="Google Shape;186;p20">
              <a:extLst>
                <a:ext uri="{FF2B5EF4-FFF2-40B4-BE49-F238E27FC236}">
                  <a16:creationId xmlns:a16="http://schemas.microsoft.com/office/drawing/2014/main" id="{391C5A50-5A75-7E46-662D-B3ADE56CE74D}"/>
                </a:ext>
              </a:extLst>
            </p:cNvPr>
            <p:cNvPicPr preferRelativeResize="0"/>
            <p:nvPr/>
          </p:nvPicPr>
          <p:blipFill rotWithShape="1">
            <a:blip r:embed="rId4">
              <a:alphaModFix/>
            </a:blip>
            <a:srcRect/>
            <a:stretch/>
          </p:blipFill>
          <p:spPr>
            <a:xfrm>
              <a:off x="274320" y="118871"/>
              <a:ext cx="141732" cy="4978908"/>
            </a:xfrm>
            <a:prstGeom prst="rect">
              <a:avLst/>
            </a:prstGeom>
            <a:noFill/>
            <a:ln>
              <a:noFill/>
            </a:ln>
          </p:spPr>
        </p:pic>
        <p:sp>
          <p:nvSpPr>
            <p:cNvPr id="6" name="Google Shape;187;p20">
              <a:extLst>
                <a:ext uri="{FF2B5EF4-FFF2-40B4-BE49-F238E27FC236}">
                  <a16:creationId xmlns:a16="http://schemas.microsoft.com/office/drawing/2014/main" id="{02BFEDD3-774A-8016-F770-C02CCFCC0083}"/>
                </a:ext>
              </a:extLst>
            </p:cNvPr>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graphicFrame>
        <p:nvGraphicFramePr>
          <p:cNvPr id="13" name="Table 12">
            <a:extLst>
              <a:ext uri="{FF2B5EF4-FFF2-40B4-BE49-F238E27FC236}">
                <a16:creationId xmlns:a16="http://schemas.microsoft.com/office/drawing/2014/main" id="{87280B02-BD61-6B09-21FE-7DB1702CAC46}"/>
              </a:ext>
            </a:extLst>
          </p:cNvPr>
          <p:cNvGraphicFramePr>
            <a:graphicFrameLocks noGrp="1"/>
          </p:cNvGraphicFramePr>
          <p:nvPr>
            <p:extLst>
              <p:ext uri="{D42A27DB-BD31-4B8C-83A1-F6EECF244321}">
                <p14:modId xmlns:p14="http://schemas.microsoft.com/office/powerpoint/2010/main" val="4162875052"/>
              </p:ext>
            </p:extLst>
          </p:nvPr>
        </p:nvGraphicFramePr>
        <p:xfrm>
          <a:off x="1492826" y="1993680"/>
          <a:ext cx="8950960" cy="3322032"/>
        </p:xfrm>
        <a:graphic>
          <a:graphicData uri="http://schemas.openxmlformats.org/drawingml/2006/table">
            <a:tbl>
              <a:tblPr firstRow="1" bandRow="1">
                <a:effectLst>
                  <a:reflection blurRad="6350" stA="52000" endA="300" endPos="35000" dir="5400000" sy="-100000" algn="bl" rotWithShape="0"/>
                </a:effectLst>
                <a:tableStyleId>{35758FB7-9AC5-4552-8A53-C91805E547FA}</a:tableStyleId>
              </a:tblPr>
              <a:tblGrid>
                <a:gridCol w="4475480">
                  <a:extLst>
                    <a:ext uri="{9D8B030D-6E8A-4147-A177-3AD203B41FA5}">
                      <a16:colId xmlns:a16="http://schemas.microsoft.com/office/drawing/2014/main" val="1913157979"/>
                    </a:ext>
                  </a:extLst>
                </a:gridCol>
                <a:gridCol w="4475480">
                  <a:extLst>
                    <a:ext uri="{9D8B030D-6E8A-4147-A177-3AD203B41FA5}">
                      <a16:colId xmlns:a16="http://schemas.microsoft.com/office/drawing/2014/main" val="3467248848"/>
                    </a:ext>
                  </a:extLst>
                </a:gridCol>
              </a:tblGrid>
              <a:tr h="566640">
                <a:tc>
                  <a:txBody>
                    <a:bodyPr/>
                    <a:lstStyle/>
                    <a:p>
                      <a:pPr algn="ctr"/>
                      <a:r>
                        <a:rPr lang="en-IN" sz="2000" b="1" dirty="0">
                          <a:latin typeface="Times New Roman" panose="02020603050405020304" pitchFamily="18" charset="0"/>
                          <a:cs typeface="Times New Roman" panose="02020603050405020304" pitchFamily="18" charset="0"/>
                        </a:rPr>
                        <a:t>Objectives</a:t>
                      </a:r>
                      <a:endParaRPr lang="en-IN" sz="2000"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lnSpc>
                          <a:spcPct val="150000"/>
                        </a:lnSpc>
                      </a:pPr>
                      <a:r>
                        <a:rPr lang="en-US" sz="2000" dirty="0">
                          <a:latin typeface="Times New Roman" panose="02020603050405020304" pitchFamily="18" charset="0"/>
                          <a:cs typeface="Times New Roman" panose="02020603050405020304" pitchFamily="18" charset="0"/>
                        </a:rPr>
                        <a:t>Scope</a:t>
                      </a:r>
                      <a:endParaRPr lang="en-IN" sz="20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80962012"/>
                  </a:ext>
                </a:extLst>
              </a:tr>
              <a:tr h="688848">
                <a:tc>
                  <a:txBody>
                    <a:bodyPr/>
                    <a:lstStyle/>
                    <a:p>
                      <a:pPr algn="ctr">
                        <a:lnSpc>
                          <a:spcPct val="150000"/>
                        </a:lnSpc>
                      </a:pPr>
                      <a:r>
                        <a:rPr lang="en-IN" sz="2000" dirty="0">
                          <a:latin typeface="Times New Roman" panose="02020603050405020304" pitchFamily="18" charset="0"/>
                          <a:cs typeface="Times New Roman" panose="02020603050405020304" pitchFamily="18" charset="0"/>
                        </a:rPr>
                        <a:t>Scope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latin typeface="Times New Roman" panose="02020603050405020304" pitchFamily="18" charset="0"/>
                          <a:cs typeface="Times New Roman" panose="02020603050405020304" pitchFamily="18" charset="0"/>
                        </a:rPr>
                        <a:t>Single gym implementation</a:t>
                      </a:r>
                      <a:endParaRPr lang="en-IN" sz="1800" b="1"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20113807"/>
                  </a:ext>
                </a:extLst>
              </a:tr>
              <a:tr h="688848">
                <a:tc>
                  <a:txBody>
                    <a:bodyPr/>
                    <a:lstStyle/>
                    <a:p>
                      <a:pPr algn="ctr"/>
                      <a:r>
                        <a:rPr lang="en-IN" sz="1800" b="1" dirty="0">
                          <a:latin typeface="Times New Roman" panose="02020603050405020304" pitchFamily="18" charset="0"/>
                          <a:cs typeface="Times New Roman" panose="02020603050405020304" pitchFamily="18" charset="0"/>
                        </a:rPr>
                        <a:t>Digitize payment records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latin typeface="Times New Roman" panose="02020603050405020304" pitchFamily="18" charset="0"/>
                          <a:cs typeface="Times New Roman" panose="02020603050405020304" pitchFamily="18" charset="0"/>
                        </a:rPr>
                        <a:t>Basic reporting</a:t>
                      </a:r>
                      <a:endParaRPr lang="en-IN" sz="1800" b="1" dirty="0">
                        <a:latin typeface="Times New Roman" panose="02020603050405020304" pitchFamily="18" charset="0"/>
                        <a:cs typeface="Times New Roman" panose="02020603050405020304" pitchFamily="18"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67466664"/>
                  </a:ext>
                </a:extLst>
              </a:tr>
              <a:tr h="688848">
                <a:tc>
                  <a:txBody>
                    <a:bodyPr/>
                    <a:lstStyle/>
                    <a:p>
                      <a:pPr algn="ctr"/>
                      <a:r>
                        <a:rPr lang="en-IN" sz="1800" b="1" dirty="0">
                          <a:latin typeface="Times New Roman" panose="02020603050405020304" pitchFamily="18" charset="0"/>
                          <a:cs typeface="Times New Roman" panose="02020603050405020304" pitchFamily="18" charset="0"/>
                        </a:rPr>
                        <a:t>Streamline session scheduling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latin typeface="Times New Roman" panose="02020603050405020304" pitchFamily="18" charset="0"/>
                          <a:cs typeface="Times New Roman" panose="02020603050405020304" pitchFamily="18" charset="0"/>
                        </a:rPr>
                        <a:t>5 core modules ( members, trainers etc.)</a:t>
                      </a:r>
                      <a:endParaRPr lang="en-IN" sz="18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55164028"/>
                  </a:ext>
                </a:extLst>
              </a:tr>
              <a:tr h="688848">
                <a:tc>
                  <a:txBody>
                    <a:bodyPr/>
                    <a:lstStyle/>
                    <a:p>
                      <a:pPr algn="ctr"/>
                      <a:r>
                        <a:rPr lang="en-IN" sz="1800" b="1" dirty="0">
                          <a:latin typeface="Times New Roman" panose="02020603050405020304" pitchFamily="18" charset="0"/>
                          <a:cs typeface="Times New Roman" panose="02020603050405020304" pitchFamily="18" charset="0"/>
                        </a:rPr>
                        <a:t>Ensure data integrity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b="1" dirty="0">
                          <a:latin typeface="Times New Roman" panose="02020603050405020304" pitchFamily="18" charset="0"/>
                          <a:cs typeface="Times New Roman" panose="02020603050405020304" pitchFamily="18" charset="0"/>
                        </a:rPr>
                        <a:t>Desktop/web access</a:t>
                      </a:r>
                      <a:endParaRPr lang="en-IN" sz="18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6487641"/>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1"/>
          <p:cNvSpPr txBox="1">
            <a:spLocks noGrp="1"/>
          </p:cNvSpPr>
          <p:nvPr>
            <p:ph type="body" idx="1"/>
          </p:nvPr>
        </p:nvSpPr>
        <p:spPr>
          <a:xfrm>
            <a:off x="666500" y="1231153"/>
            <a:ext cx="11271499" cy="5073319"/>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r>
              <a:rPr lang="en-US" sz="2400" dirty="0">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grpSp>
        <p:nvGrpSpPr>
          <p:cNvPr id="196" name="Google Shape;196;p21"/>
          <p:cNvGrpSpPr/>
          <p:nvPr/>
        </p:nvGrpSpPr>
        <p:grpSpPr>
          <a:xfrm>
            <a:off x="1" y="223935"/>
            <a:ext cx="12192000" cy="6630358"/>
            <a:chOff x="0" y="118871"/>
            <a:chExt cx="9144000" cy="4978908"/>
          </a:xfrm>
        </p:grpSpPr>
        <p:pic>
          <p:nvPicPr>
            <p:cNvPr id="197" name="Google Shape;197;p21"/>
            <p:cNvPicPr preferRelativeResize="0"/>
            <p:nvPr/>
          </p:nvPicPr>
          <p:blipFill rotWithShape="1">
            <a:blip r:embed="rId3">
              <a:alphaModFix/>
            </a:blip>
            <a:srcRect/>
            <a:stretch/>
          </p:blipFill>
          <p:spPr>
            <a:xfrm>
              <a:off x="0" y="712660"/>
              <a:ext cx="9144000" cy="97440"/>
            </a:xfrm>
            <a:prstGeom prst="rect">
              <a:avLst/>
            </a:prstGeom>
            <a:noFill/>
            <a:ln>
              <a:noFill/>
            </a:ln>
          </p:spPr>
        </p:pic>
        <p:sp>
          <p:nvSpPr>
            <p:cNvPr id="198" name="Google Shape;198;p21"/>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99" name="Google Shape;199;p21"/>
            <p:cNvPicPr preferRelativeResize="0"/>
            <p:nvPr/>
          </p:nvPicPr>
          <p:blipFill rotWithShape="1">
            <a:blip r:embed="rId4">
              <a:alphaModFix/>
            </a:blip>
            <a:srcRect/>
            <a:stretch/>
          </p:blipFill>
          <p:spPr>
            <a:xfrm>
              <a:off x="274320" y="118871"/>
              <a:ext cx="141732" cy="4978908"/>
            </a:xfrm>
            <a:prstGeom prst="rect">
              <a:avLst/>
            </a:prstGeom>
            <a:noFill/>
            <a:ln>
              <a:noFill/>
            </a:ln>
          </p:spPr>
        </p:pic>
        <p:sp>
          <p:nvSpPr>
            <p:cNvPr id="200" name="Google Shape;200;p21"/>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pic>
        <p:nvPicPr>
          <p:cNvPr id="201" name="Google Shape;201;p21" descr="https://lh7-us.googleusercontent.com/7ridFL7yczpWVCpPt4tsvP1mrI2juajd_SUhdJlST8S-oKcdijIgkSnaMC4UjbZ0h2AVaBmX4gX0v7iO6Nn55bkNpv7i2fhIqtqG_0iRA5BPZP9SPx1afMmJsWkxvFSxhhAfeP_no4vgIwNpH2alwQ"/>
          <p:cNvPicPr preferRelativeResize="0"/>
          <p:nvPr/>
        </p:nvPicPr>
        <p:blipFill rotWithShape="1">
          <a:blip r:embed="rId5">
            <a:alphaModFix/>
          </a:blip>
          <a:srcRect/>
          <a:stretch/>
        </p:blipFill>
        <p:spPr>
          <a:xfrm>
            <a:off x="10918866" y="24397"/>
            <a:ext cx="933450" cy="933450"/>
          </a:xfrm>
          <a:prstGeom prst="rect">
            <a:avLst/>
          </a:prstGeom>
          <a:noFill/>
          <a:ln>
            <a:noFill/>
          </a:ln>
        </p:spPr>
      </p:pic>
      <p:sp>
        <p:nvSpPr>
          <p:cNvPr id="202" name="Google Shape;202;p21"/>
          <p:cNvSpPr txBox="1"/>
          <p:nvPr/>
        </p:nvSpPr>
        <p:spPr>
          <a:xfrm>
            <a:off x="4428045" y="6435175"/>
            <a:ext cx="3335909" cy="179536"/>
          </a:xfrm>
          <a:prstGeom prst="rect">
            <a:avLst/>
          </a:prstGeom>
          <a:noFill/>
          <a:ln>
            <a:noFill/>
          </a:ln>
        </p:spPr>
        <p:txBody>
          <a:bodyPr spcFirstLastPara="1" wrap="square" lIns="0" tIns="0" rIns="0" bIns="0" anchor="t" anchorCtr="0">
            <a:spAutoFit/>
          </a:bodyPr>
          <a:lstStyle/>
          <a:p>
            <a:pPr marL="186690" marR="0" lvl="0" indent="0" algn="ctr" rtl="0">
              <a:lnSpc>
                <a:spcPct val="119583"/>
              </a:lnSpc>
              <a:spcBef>
                <a:spcPts val="0"/>
              </a:spcBef>
              <a:spcAft>
                <a:spcPts val="0"/>
              </a:spcAft>
              <a:buClr>
                <a:srgbClr val="878787"/>
              </a:buClr>
              <a:buSzPts val="1200"/>
              <a:buFont typeface="Georgia"/>
              <a:buNone/>
            </a:pPr>
            <a:r>
              <a:rPr lang="en-US" sz="1200" b="0" i="0" u="none" strike="noStrike" cap="none">
                <a:solidFill>
                  <a:srgbClr val="878787"/>
                </a:solidFill>
                <a:latin typeface="Georgia"/>
                <a:ea typeface="Georgia"/>
                <a:cs typeface="Georgia"/>
                <a:sym typeface="Georgia"/>
              </a:rPr>
              <a:t>Department of CSE (Data Science), DSCE</a:t>
            </a:r>
            <a:endParaRPr sz="1200" b="0" i="0" u="none" strike="noStrike" cap="none">
              <a:solidFill>
                <a:srgbClr val="878787"/>
              </a:solidFill>
              <a:latin typeface="Georgia"/>
              <a:ea typeface="Georgia"/>
              <a:cs typeface="Georgia"/>
              <a:sym typeface="Georgia"/>
            </a:endParaRPr>
          </a:p>
        </p:txBody>
      </p:sp>
      <p:sp>
        <p:nvSpPr>
          <p:cNvPr id="203" name="Google Shape;203;p21"/>
          <p:cNvSpPr txBox="1"/>
          <p:nvPr/>
        </p:nvSpPr>
        <p:spPr>
          <a:xfrm>
            <a:off x="2038823" y="171446"/>
            <a:ext cx="9206345" cy="508473"/>
          </a:xfrm>
          <a:prstGeom prst="rect">
            <a:avLst/>
          </a:prstGeom>
          <a:noFill/>
          <a:ln>
            <a:noFill/>
          </a:ln>
        </p:spPr>
        <p:txBody>
          <a:bodyPr spcFirstLastPara="1" wrap="square" lIns="0" tIns="15875" rIns="0" bIns="0" anchor="t" anchorCtr="0">
            <a:spAutoFit/>
          </a:bodyPr>
          <a:lstStyle/>
          <a:p>
            <a:pPr marL="232409" marR="0" lvl="0" indent="0" algn="l" rtl="0">
              <a:lnSpc>
                <a:spcPct val="100000"/>
              </a:lnSpc>
              <a:spcBef>
                <a:spcPts val="0"/>
              </a:spcBef>
              <a:spcAft>
                <a:spcPts val="0"/>
              </a:spcAft>
              <a:buClr>
                <a:srgbClr val="000000"/>
              </a:buClr>
              <a:buSzPts val="3200"/>
              <a:buFont typeface="Arial"/>
              <a:buNone/>
            </a:pPr>
            <a:r>
              <a:rPr lang="en-US" sz="3200" b="1" i="0" u="none" strike="noStrike" cap="none" dirty="0">
                <a:solidFill>
                  <a:srgbClr val="2E75B5"/>
                </a:solidFill>
                <a:latin typeface="Calibri"/>
                <a:ea typeface="Calibri"/>
                <a:cs typeface="Calibri"/>
                <a:sym typeface="Calibri"/>
              </a:rPr>
              <a:t>HARDWARE &amp; SOFTWARE REQUIREMENT</a:t>
            </a:r>
            <a:endParaRPr sz="1400" b="0" i="0" u="none" strike="noStrike" cap="none" dirty="0">
              <a:solidFill>
                <a:srgbClr val="000000"/>
              </a:solidFill>
              <a:latin typeface="Arial"/>
              <a:ea typeface="Arial"/>
              <a:cs typeface="Arial"/>
              <a:sym typeface="Arial"/>
            </a:endParaRPr>
          </a:p>
        </p:txBody>
      </p:sp>
      <p:graphicFrame>
        <p:nvGraphicFramePr>
          <p:cNvPr id="2" name="Table 1">
            <a:extLst>
              <a:ext uri="{FF2B5EF4-FFF2-40B4-BE49-F238E27FC236}">
                <a16:creationId xmlns:a16="http://schemas.microsoft.com/office/drawing/2014/main" id="{22FF6928-9D0C-EB40-454A-078D42385AA4}"/>
              </a:ext>
            </a:extLst>
          </p:cNvPr>
          <p:cNvGraphicFramePr>
            <a:graphicFrameLocks noGrp="1"/>
          </p:cNvGraphicFramePr>
          <p:nvPr>
            <p:extLst>
              <p:ext uri="{D42A27DB-BD31-4B8C-83A1-F6EECF244321}">
                <p14:modId xmlns:p14="http://schemas.microsoft.com/office/powerpoint/2010/main" val="2937329596"/>
              </p:ext>
            </p:extLst>
          </p:nvPr>
        </p:nvGraphicFramePr>
        <p:xfrm>
          <a:off x="2038823" y="2218412"/>
          <a:ext cx="8241242" cy="3098799"/>
        </p:xfrm>
        <a:graphic>
          <a:graphicData uri="http://schemas.openxmlformats.org/drawingml/2006/table">
            <a:tbl>
              <a:tblPr firstRow="1" bandRow="1">
                <a:tableStyleId>{3C2FFA5D-87B4-456A-9821-1D502468CF0F}</a:tableStyleId>
              </a:tblPr>
              <a:tblGrid>
                <a:gridCol w="4131732">
                  <a:extLst>
                    <a:ext uri="{9D8B030D-6E8A-4147-A177-3AD203B41FA5}">
                      <a16:colId xmlns:a16="http://schemas.microsoft.com/office/drawing/2014/main" val="423482322"/>
                    </a:ext>
                  </a:extLst>
                </a:gridCol>
                <a:gridCol w="4109510">
                  <a:extLst>
                    <a:ext uri="{9D8B030D-6E8A-4147-A177-3AD203B41FA5}">
                      <a16:colId xmlns:a16="http://schemas.microsoft.com/office/drawing/2014/main" val="4100400719"/>
                    </a:ext>
                  </a:extLst>
                </a:gridCol>
              </a:tblGrid>
              <a:tr h="482804">
                <a:tc>
                  <a:txBody>
                    <a:bodyPr/>
                    <a:lstStyle/>
                    <a:p>
                      <a:pPr algn="ctr"/>
                      <a:r>
                        <a:rPr lang="en-US" b="1" dirty="0"/>
                        <a:t>HARDWARE REQUIREMENTS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b="1" dirty="0"/>
                        <a:t>SOFTWARE REQUIREMENTS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5597478"/>
                  </a:ext>
                </a:extLst>
              </a:tr>
              <a:tr h="693142">
                <a:tc>
                  <a:txBody>
                    <a:bodyPr/>
                    <a:lstStyle/>
                    <a:p>
                      <a:pPr marL="342900" indent="-342900">
                        <a:buFont typeface="Arial" panose="020B0604020202020204" pitchFamily="34" charset="0"/>
                        <a:buChar char="•"/>
                      </a:pPr>
                      <a:r>
                        <a:rPr lang="pt-BR" sz="1600" dirty="0"/>
                        <a:t>CPU: Intel i3+ (4 cores)</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342900" indent="-342900">
                        <a:buFont typeface="Arial" panose="020B0604020202020204" pitchFamily="34" charset="0"/>
                        <a:buChar char="•"/>
                      </a:pPr>
                      <a:r>
                        <a:rPr lang="en-US" sz="1800" dirty="0"/>
                        <a:t>Oracle Database XE 21c</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40839692"/>
                  </a:ext>
                </a:extLst>
              </a:tr>
              <a:tr h="744955">
                <a:tc>
                  <a:txBody>
                    <a:bodyPr/>
                    <a:lstStyle/>
                    <a:p>
                      <a:pPr marL="342900" indent="-342900">
                        <a:buFont typeface="Arial" panose="020B0604020202020204" pitchFamily="34" charset="0"/>
                        <a:buChar char="•"/>
                      </a:pPr>
                      <a:r>
                        <a:rPr lang="en-US" sz="1600" dirty="0"/>
                        <a:t>RAM: Minimum 8GB (16GB recommended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IN" sz="1800" dirty="0">
                          <a:latin typeface="Times New Roman" panose="02020603050405020304" pitchFamily="18" charset="0"/>
                          <a:cs typeface="Times New Roman" panose="02020603050405020304" pitchFamily="18" charset="0"/>
                        </a:rPr>
                        <a:t>Python 3.9 + Flask + </a:t>
                      </a:r>
                      <a:r>
                        <a:rPr lang="en-IN" sz="1800" dirty="0" err="1">
                          <a:latin typeface="Times New Roman" panose="02020603050405020304" pitchFamily="18" charset="0"/>
                          <a:cs typeface="Times New Roman" panose="02020603050405020304" pitchFamily="18" charset="0"/>
                        </a:rPr>
                        <a:t>cx_Oracle</a:t>
                      </a:r>
                      <a:endParaRPr lang="en-IN"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92379501"/>
                  </a:ext>
                </a:extLst>
              </a:tr>
              <a:tr h="615432">
                <a:tc>
                  <a:txBody>
                    <a:bodyPr/>
                    <a:lstStyle/>
                    <a:p>
                      <a:pPr marL="342900" indent="-342900">
                        <a:buFont typeface="Arial" panose="020B0604020202020204" pitchFamily="34" charset="0"/>
                        <a:buChar char="•"/>
                      </a:pPr>
                      <a:r>
                        <a:rPr lang="en-US" sz="1600" dirty="0"/>
                        <a:t>OS: Windows 10+/Linux</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SQL Developer , Code</a:t>
                      </a:r>
                      <a:endParaRPr lang="en-IN"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25941"/>
                  </a:ext>
                </a:extLst>
              </a:tr>
              <a:tr h="562466">
                <a:tc>
                  <a:txBody>
                    <a:bodyPr/>
                    <a:lstStyle/>
                    <a:p>
                      <a:pPr marL="342900" indent="-342900">
                        <a:buFont typeface="Arial" panose="020B0604020202020204" pitchFamily="34" charset="0"/>
                        <a:buChar char="•"/>
                      </a:pPr>
                      <a:r>
                        <a:rPr lang="en-IN" sz="1600" dirty="0"/>
                        <a:t>Storage: 10GB (for Oracle)</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285750" indent="-285750">
                        <a:buFont typeface="Arial" panose="020B0604020202020204" pitchFamily="34" charset="0"/>
                        <a:buChar char="•"/>
                      </a:pPr>
                      <a:r>
                        <a:rPr lang="en-IN" sz="1800" dirty="0"/>
                        <a:t>Web Browser (Chrome/Firefox)</a:t>
                      </a:r>
                      <a:endParaRPr lang="en-IN" sz="1800"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30226594"/>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grpSp>
        <p:nvGrpSpPr>
          <p:cNvPr id="208" name="Google Shape;208;p22"/>
          <p:cNvGrpSpPr/>
          <p:nvPr/>
        </p:nvGrpSpPr>
        <p:grpSpPr>
          <a:xfrm>
            <a:off x="15033" y="223935"/>
            <a:ext cx="12176967" cy="6630358"/>
            <a:chOff x="0" y="118871"/>
            <a:chExt cx="9144000" cy="4978908"/>
          </a:xfrm>
        </p:grpSpPr>
        <p:pic>
          <p:nvPicPr>
            <p:cNvPr id="209" name="Google Shape;209;p22"/>
            <p:cNvPicPr preferRelativeResize="0"/>
            <p:nvPr/>
          </p:nvPicPr>
          <p:blipFill rotWithShape="1">
            <a:blip r:embed="rId3">
              <a:alphaModFix/>
            </a:blip>
            <a:srcRect/>
            <a:stretch/>
          </p:blipFill>
          <p:spPr>
            <a:xfrm>
              <a:off x="0" y="712660"/>
              <a:ext cx="9144000" cy="97440"/>
            </a:xfrm>
            <a:prstGeom prst="rect">
              <a:avLst/>
            </a:prstGeom>
            <a:noFill/>
            <a:ln>
              <a:noFill/>
            </a:ln>
          </p:spPr>
        </p:pic>
        <p:sp>
          <p:nvSpPr>
            <p:cNvPr id="210" name="Google Shape;210;p22"/>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211" name="Google Shape;211;p22"/>
            <p:cNvPicPr preferRelativeResize="0"/>
            <p:nvPr/>
          </p:nvPicPr>
          <p:blipFill rotWithShape="1">
            <a:blip r:embed="rId4">
              <a:alphaModFix/>
            </a:blip>
            <a:srcRect/>
            <a:stretch/>
          </p:blipFill>
          <p:spPr>
            <a:xfrm>
              <a:off x="274320" y="118871"/>
              <a:ext cx="141732" cy="4978908"/>
            </a:xfrm>
            <a:prstGeom prst="rect">
              <a:avLst/>
            </a:prstGeom>
            <a:noFill/>
            <a:ln>
              <a:noFill/>
            </a:ln>
          </p:spPr>
        </p:pic>
        <p:sp>
          <p:nvSpPr>
            <p:cNvPr id="212" name="Google Shape;212;p22"/>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pic>
        <p:nvPicPr>
          <p:cNvPr id="213" name="Google Shape;213;p22" descr="https://lh7-us.googleusercontent.com/7ridFL7yczpWVCpPt4tsvP1mrI2juajd_SUhdJlST8S-oKcdijIgkSnaMC4UjbZ0h2AVaBmX4gX0v7iO6Nn55bkNpv7i2fhIqtqG_0iRA5BPZP9SPx1afMmJsWkxvFSxhhAfeP_no4vgIwNpH2alwQ"/>
          <p:cNvPicPr preferRelativeResize="0"/>
          <p:nvPr/>
        </p:nvPicPr>
        <p:blipFill rotWithShape="1">
          <a:blip r:embed="rId5">
            <a:alphaModFix/>
          </a:blip>
          <a:srcRect/>
          <a:stretch/>
        </p:blipFill>
        <p:spPr>
          <a:xfrm>
            <a:off x="10918866" y="24397"/>
            <a:ext cx="933450" cy="933450"/>
          </a:xfrm>
          <a:prstGeom prst="rect">
            <a:avLst/>
          </a:prstGeom>
          <a:noFill/>
          <a:ln>
            <a:noFill/>
          </a:ln>
        </p:spPr>
      </p:pic>
      <p:sp>
        <p:nvSpPr>
          <p:cNvPr id="214" name="Google Shape;214;p22"/>
          <p:cNvSpPr txBox="1"/>
          <p:nvPr/>
        </p:nvSpPr>
        <p:spPr>
          <a:xfrm>
            <a:off x="4497793" y="5940833"/>
            <a:ext cx="3335909" cy="179536"/>
          </a:xfrm>
          <a:prstGeom prst="rect">
            <a:avLst/>
          </a:prstGeom>
          <a:noFill/>
          <a:ln>
            <a:noFill/>
          </a:ln>
        </p:spPr>
        <p:txBody>
          <a:bodyPr spcFirstLastPara="1" wrap="square" lIns="0" tIns="0" rIns="0" bIns="0" anchor="t" anchorCtr="0">
            <a:spAutoFit/>
          </a:bodyPr>
          <a:lstStyle/>
          <a:p>
            <a:pPr marL="186690" marR="0" lvl="0" indent="0" algn="ctr" rtl="0">
              <a:lnSpc>
                <a:spcPct val="119583"/>
              </a:lnSpc>
              <a:spcBef>
                <a:spcPts val="0"/>
              </a:spcBef>
              <a:spcAft>
                <a:spcPts val="0"/>
              </a:spcAft>
              <a:buClr>
                <a:srgbClr val="878787"/>
              </a:buClr>
              <a:buSzPts val="1200"/>
              <a:buFont typeface="Georgia"/>
              <a:buNone/>
            </a:pPr>
            <a:r>
              <a:rPr lang="en-US" sz="1200" b="0" i="0" u="none" strike="noStrike" cap="none" dirty="0">
                <a:solidFill>
                  <a:srgbClr val="878787"/>
                </a:solidFill>
                <a:latin typeface="Georgia"/>
                <a:ea typeface="Georgia"/>
                <a:cs typeface="Georgia"/>
                <a:sym typeface="Georgia"/>
              </a:rPr>
              <a:t>Department of CSE (Data Science), DSCE</a:t>
            </a:r>
            <a:endParaRPr sz="1200" b="0" i="0" u="none" strike="noStrike" cap="none" dirty="0">
              <a:solidFill>
                <a:srgbClr val="878787"/>
              </a:solidFill>
              <a:latin typeface="Georgia"/>
              <a:ea typeface="Georgia"/>
              <a:cs typeface="Georgia"/>
              <a:sym typeface="Georgia"/>
            </a:endParaRPr>
          </a:p>
        </p:txBody>
      </p:sp>
      <p:sp>
        <p:nvSpPr>
          <p:cNvPr id="215" name="Google Shape;215;p22"/>
          <p:cNvSpPr txBox="1"/>
          <p:nvPr/>
        </p:nvSpPr>
        <p:spPr>
          <a:xfrm>
            <a:off x="1492826" y="335917"/>
            <a:ext cx="9206345" cy="508473"/>
          </a:xfrm>
          <a:prstGeom prst="rect">
            <a:avLst/>
          </a:prstGeom>
          <a:noFill/>
          <a:ln>
            <a:noFill/>
          </a:ln>
        </p:spPr>
        <p:txBody>
          <a:bodyPr spcFirstLastPara="1" wrap="square" lIns="0" tIns="15875" rIns="0" bIns="0" anchor="t" anchorCtr="0">
            <a:spAutoFit/>
          </a:bodyPr>
          <a:lstStyle/>
          <a:p>
            <a:pPr marL="0" marR="0" lvl="0" indent="0" algn="ctr" rtl="0">
              <a:lnSpc>
                <a:spcPct val="100000"/>
              </a:lnSpc>
              <a:spcBef>
                <a:spcPts val="0"/>
              </a:spcBef>
              <a:spcAft>
                <a:spcPts val="0"/>
              </a:spcAft>
              <a:buClr>
                <a:srgbClr val="000000"/>
              </a:buClr>
              <a:buSzPts val="3200"/>
              <a:buFont typeface="Arial"/>
              <a:buNone/>
            </a:pPr>
            <a:r>
              <a:rPr lang="en-US" sz="3200" b="1" i="0" u="none" strike="noStrike" cap="none">
                <a:solidFill>
                  <a:srgbClr val="365F92"/>
                </a:solidFill>
                <a:latin typeface="Cambria"/>
                <a:ea typeface="Cambria"/>
                <a:cs typeface="Cambria"/>
                <a:sym typeface="Cambria"/>
              </a:rPr>
              <a:t>REFERENCES</a:t>
            </a:r>
            <a:endParaRPr sz="3200" b="1" i="0" u="none" strike="noStrike" cap="none">
              <a:solidFill>
                <a:srgbClr val="2E75B5"/>
              </a:solidFill>
              <a:latin typeface="Cambria"/>
              <a:ea typeface="Cambria"/>
              <a:cs typeface="Cambria"/>
              <a:sym typeface="Cambria"/>
            </a:endParaRPr>
          </a:p>
        </p:txBody>
      </p:sp>
      <p:sp>
        <p:nvSpPr>
          <p:cNvPr id="217" name="Google Shape;217;p22"/>
          <p:cNvSpPr/>
          <p:nvPr/>
        </p:nvSpPr>
        <p:spPr>
          <a:xfrm>
            <a:off x="934394" y="1711888"/>
            <a:ext cx="10917922" cy="4445071"/>
          </a:xfrm>
          <a:prstGeom prst="rect">
            <a:avLst/>
          </a:prstGeom>
          <a:noFill/>
          <a:ln>
            <a:noFill/>
          </a:ln>
        </p:spPr>
        <p:txBody>
          <a:bodyPr spcFirstLastPara="1" wrap="square" lIns="91425" tIns="45700" rIns="91425" bIns="45700" anchor="t" anchorCtr="0">
            <a:noAutofit/>
          </a:bodyPr>
          <a:lstStyle/>
          <a:p>
            <a:pPr marL="0" marR="0" lvl="0" indent="0" algn="just" rtl="0">
              <a:lnSpc>
                <a:spcPct val="100000"/>
              </a:lnSpc>
              <a:spcBef>
                <a:spcPts val="0"/>
              </a:spcBef>
              <a:spcAft>
                <a:spcPts val="0"/>
              </a:spcAft>
              <a:buClr>
                <a:srgbClr val="000000"/>
              </a:buClr>
              <a:buSzPts val="1800"/>
              <a:buFont typeface="Arial"/>
              <a:buNone/>
            </a:pPr>
            <a:endParaRPr lang="en-US" sz="1800" b="0" i="0" u="none" strike="noStrike" cap="none" dirty="0">
              <a:solidFill>
                <a:schemeClr val="dk1"/>
              </a:solidFill>
              <a:latin typeface="Arial"/>
              <a:ea typeface="Arial"/>
              <a:cs typeface="Arial"/>
              <a:sym typeface="Arial"/>
            </a:endParaRPr>
          </a:p>
        </p:txBody>
      </p:sp>
      <p:sp>
        <p:nvSpPr>
          <p:cNvPr id="8" name="Text Placeholder 7">
            <a:extLst>
              <a:ext uri="{FF2B5EF4-FFF2-40B4-BE49-F238E27FC236}">
                <a16:creationId xmlns:a16="http://schemas.microsoft.com/office/drawing/2014/main" id="{3A16E185-8D80-57FB-5C2F-28EB636FCCE4}"/>
              </a:ext>
            </a:extLst>
          </p:cNvPr>
          <p:cNvSpPr>
            <a:spLocks noGrp="1"/>
          </p:cNvSpPr>
          <p:nvPr>
            <p:ph type="body" idx="1"/>
          </p:nvPr>
        </p:nvSpPr>
        <p:spPr>
          <a:xfrm>
            <a:off x="625843" y="1423901"/>
            <a:ext cx="11185815" cy="5803883"/>
          </a:xfrm>
        </p:spPr>
        <p:txBody>
          <a:bodyPr>
            <a:normAutofit/>
          </a:bodyPr>
          <a:lstStyle/>
          <a:p>
            <a:pPr marL="342900" marR="0" lvl="0">
              <a:spcBef>
                <a:spcPts val="575"/>
              </a:spcBef>
              <a:buSzPts val="1050"/>
              <a:buAutoNum type="arabicPeriod"/>
              <a:tabLst>
                <a:tab pos="179070" algn="l"/>
              </a:tabLst>
            </a:pPr>
            <a:r>
              <a:rPr lang="en-US" sz="1800" b="0" i="1" dirty="0">
                <a:solidFill>
                  <a:srgbClr val="222222"/>
                </a:solidFill>
                <a:effectLst/>
                <a:latin typeface="Times New Roman" panose="02020603050405020304" pitchFamily="18" charset="0"/>
                <a:cs typeface="Times New Roman" panose="02020603050405020304" pitchFamily="18" charset="0"/>
              </a:rPr>
              <a:t>Chopra, Rajiv. Database Management System (DBMS) A Practical Approach. S. Chand Publishing, 2010.</a:t>
            </a:r>
          </a:p>
          <a:p>
            <a:pPr marL="342900" marR="0" lvl="0">
              <a:spcBef>
                <a:spcPts val="575"/>
              </a:spcBef>
              <a:buSzPts val="1050"/>
              <a:buAutoNum type="arabicPeriod"/>
              <a:tabLst>
                <a:tab pos="179070" algn="l"/>
              </a:tabLst>
            </a:pPr>
            <a:endParaRPr lang="en-US" sz="1800" b="0" i="1" dirty="0">
              <a:solidFill>
                <a:srgbClr val="222222"/>
              </a:solidFill>
              <a:effectLst/>
              <a:latin typeface="Times New Roman" panose="02020603050405020304" pitchFamily="18" charset="0"/>
              <a:cs typeface="Times New Roman" panose="02020603050405020304" pitchFamily="18" charset="0"/>
            </a:endParaRPr>
          </a:p>
          <a:p>
            <a:pPr marR="0" lvl="0" indent="-457200">
              <a:spcBef>
                <a:spcPts val="575"/>
              </a:spcBef>
              <a:buSzPts val="1050"/>
              <a:buAutoNum type="arabicPeriod"/>
              <a:tabLst>
                <a:tab pos="179070" algn="l"/>
              </a:tabLst>
            </a:pPr>
            <a:r>
              <a:rPr lang="en-US" sz="1800" b="0" i="1" dirty="0">
                <a:solidFill>
                  <a:srgbClr val="222222"/>
                </a:solidFill>
                <a:effectLst/>
                <a:latin typeface="Times New Roman" panose="02020603050405020304" pitchFamily="18" charset="0"/>
                <a:cs typeface="Times New Roman" panose="02020603050405020304" pitchFamily="18" charset="0"/>
              </a:rPr>
              <a:t>Post, Gerald V. Database management systems. PHI Learning Pvt. Limited, 2009.</a:t>
            </a:r>
          </a:p>
          <a:p>
            <a:pPr marR="0" lvl="0" indent="-457200">
              <a:spcBef>
                <a:spcPts val="575"/>
              </a:spcBef>
              <a:buSzPts val="1050"/>
              <a:buAutoNum type="arabicPeriod"/>
              <a:tabLst>
                <a:tab pos="179070" algn="l"/>
              </a:tabLst>
            </a:pPr>
            <a:endParaRPr lang="en-US" sz="1800" i="1" dirty="0">
              <a:solidFill>
                <a:srgbClr val="222222"/>
              </a:solidFill>
              <a:latin typeface="Times New Roman" panose="02020603050405020304" pitchFamily="18" charset="0"/>
              <a:cs typeface="Times New Roman" panose="02020603050405020304" pitchFamily="18" charset="0"/>
            </a:endParaRPr>
          </a:p>
          <a:p>
            <a:pPr marR="0" lvl="0" indent="-457200">
              <a:spcBef>
                <a:spcPts val="575"/>
              </a:spcBef>
              <a:buSzPts val="1050"/>
              <a:buAutoNum type="arabicPeriod"/>
              <a:tabLst>
                <a:tab pos="179070" algn="l"/>
              </a:tabLst>
            </a:pPr>
            <a:r>
              <a:rPr lang="en-US" sz="1800" b="0" i="1" dirty="0">
                <a:solidFill>
                  <a:srgbClr val="222222"/>
                </a:solidFill>
                <a:effectLst/>
                <a:latin typeface="Times New Roman" panose="02020603050405020304" pitchFamily="18" charset="0"/>
                <a:cs typeface="Times New Roman" panose="02020603050405020304" pitchFamily="18" charset="0"/>
              </a:rPr>
              <a:t>Narang, Rajesh. Database management systems. PHI Learning Pvt. Ltd., 2018.</a:t>
            </a:r>
            <a:endParaRPr lang="en-US" b="0" i="1" dirty="0">
              <a:solidFill>
                <a:srgbClr val="222222"/>
              </a:solidFill>
              <a:effectLst/>
              <a:latin typeface="Times New Roman" panose="02020603050405020304" pitchFamily="18" charset="0"/>
              <a:cs typeface="Times New Roman" panose="02020603050405020304" pitchFamily="18" charset="0"/>
            </a:endParaRPr>
          </a:p>
          <a:p>
            <a:pPr marR="0" lvl="0" indent="-457200">
              <a:spcBef>
                <a:spcPts val="575"/>
              </a:spcBef>
              <a:buSzPts val="1050"/>
              <a:buAutoNum type="arabicPeriod"/>
              <a:tabLst>
                <a:tab pos="179070" algn="l"/>
              </a:tabLst>
            </a:pPr>
            <a:endParaRPr lang="en-US" sz="1800" i="1" dirty="0">
              <a:solidFill>
                <a:srgbClr val="222222"/>
              </a:solidFill>
              <a:latin typeface="Times New Roman" panose="02020603050405020304" pitchFamily="18" charset="0"/>
              <a:cs typeface="Times New Roman" panose="02020603050405020304" pitchFamily="18" charset="0"/>
            </a:endParaRPr>
          </a:p>
          <a:p>
            <a:pPr marR="0" lvl="0" indent="-457200">
              <a:spcBef>
                <a:spcPts val="575"/>
              </a:spcBef>
              <a:buSzPts val="1050"/>
              <a:buAutoNum type="arabicPeriod"/>
              <a:tabLst>
                <a:tab pos="179070" algn="l"/>
              </a:tabLst>
            </a:pPr>
            <a:r>
              <a:rPr lang="en-US" sz="1800" i="1" dirty="0">
                <a:solidFill>
                  <a:srgbClr val="222222"/>
                </a:solidFill>
                <a:latin typeface="Times New Roman" panose="02020603050405020304" pitchFamily="18" charset="0"/>
                <a:cs typeface="Times New Roman" panose="02020603050405020304" pitchFamily="18" charset="0"/>
              </a:rPr>
              <a:t>Python Flask - </a:t>
            </a:r>
            <a:r>
              <a:rPr lang="en-US" sz="1800" i="1" dirty="0">
                <a:solidFill>
                  <a:srgbClr val="222222"/>
                </a:solidFill>
                <a:latin typeface="Times New Roman" panose="02020603050405020304" pitchFamily="18" charset="0"/>
                <a:cs typeface="Times New Roman" panose="02020603050405020304" pitchFamily="18" charset="0"/>
                <a:hlinkClick r:id="rId6"/>
              </a:rPr>
              <a:t>https://flask.palletsprojects.com/en/stable/</a:t>
            </a:r>
            <a:endParaRPr lang="en-US" sz="1800" i="1" dirty="0">
              <a:solidFill>
                <a:srgbClr val="222222"/>
              </a:solidFill>
              <a:latin typeface="Times New Roman" panose="02020603050405020304" pitchFamily="18" charset="0"/>
              <a:cs typeface="Times New Roman" panose="02020603050405020304" pitchFamily="18" charset="0"/>
            </a:endParaRPr>
          </a:p>
          <a:p>
            <a:pPr marR="0" lvl="0" indent="-457200">
              <a:spcBef>
                <a:spcPts val="575"/>
              </a:spcBef>
              <a:buSzPts val="1050"/>
              <a:buAutoNum type="arabicPeriod"/>
              <a:tabLst>
                <a:tab pos="179070" algn="l"/>
              </a:tabLst>
            </a:pPr>
            <a:endParaRPr lang="en-US" sz="1800" i="1" dirty="0">
              <a:solidFill>
                <a:srgbClr val="222222"/>
              </a:solidFill>
              <a:latin typeface="Times New Roman" panose="02020603050405020304" pitchFamily="18" charset="0"/>
              <a:cs typeface="Times New Roman" panose="02020603050405020304" pitchFamily="18" charset="0"/>
            </a:endParaRPr>
          </a:p>
          <a:p>
            <a:pPr marR="0" lvl="0" indent="-457200">
              <a:spcBef>
                <a:spcPts val="575"/>
              </a:spcBef>
              <a:buSzPts val="1050"/>
              <a:buAutoNum type="arabicPeriod"/>
              <a:tabLst>
                <a:tab pos="179070" algn="l"/>
              </a:tabLst>
            </a:pPr>
            <a:r>
              <a:rPr lang="en-US" sz="1800" i="1" dirty="0">
                <a:solidFill>
                  <a:srgbClr val="222222"/>
                </a:solidFill>
                <a:latin typeface="Times New Roman" panose="02020603050405020304" pitchFamily="18" charset="0"/>
                <a:cs typeface="Times New Roman" panose="02020603050405020304" pitchFamily="18" charset="0"/>
              </a:rPr>
              <a:t>HTML,CSS - </a:t>
            </a:r>
            <a:r>
              <a:rPr lang="en-US" sz="1800" i="1" dirty="0">
                <a:solidFill>
                  <a:srgbClr val="222222"/>
                </a:solidFill>
                <a:latin typeface="Times New Roman" panose="02020603050405020304" pitchFamily="18" charset="0"/>
                <a:cs typeface="Times New Roman" panose="02020603050405020304" pitchFamily="18" charset="0"/>
                <a:hlinkClick r:id="rId7"/>
              </a:rPr>
              <a:t>https://developer.mozilla.org/en-US/docs/Web/HTML/Reference/Elements</a:t>
            </a:r>
            <a:endParaRPr lang="en-US" sz="1800" i="1" dirty="0">
              <a:solidFill>
                <a:srgbClr val="222222"/>
              </a:solidFill>
              <a:latin typeface="Times New Roman" panose="02020603050405020304" pitchFamily="18" charset="0"/>
              <a:cs typeface="Times New Roman" panose="02020603050405020304" pitchFamily="18" charset="0"/>
            </a:endParaRPr>
          </a:p>
          <a:p>
            <a:pPr marR="0" lvl="0" indent="-457200">
              <a:spcBef>
                <a:spcPts val="575"/>
              </a:spcBef>
              <a:buSzPts val="1050"/>
              <a:buAutoNum type="arabicPeriod"/>
              <a:tabLst>
                <a:tab pos="179070" algn="l"/>
              </a:tabLst>
            </a:pPr>
            <a:endParaRPr lang="en-US" sz="1800" i="1" dirty="0">
              <a:solidFill>
                <a:srgbClr val="222222"/>
              </a:solidFill>
              <a:latin typeface="Times New Roman" panose="02020603050405020304" pitchFamily="18" charset="0"/>
              <a:cs typeface="Times New Roman" panose="02020603050405020304" pitchFamily="18" charset="0"/>
            </a:endParaRPr>
          </a:p>
          <a:p>
            <a:pPr marR="0" lvl="0" indent="-457200">
              <a:spcBef>
                <a:spcPts val="575"/>
              </a:spcBef>
              <a:buSzPts val="1050"/>
              <a:buAutoNum type="arabicPeriod"/>
              <a:tabLst>
                <a:tab pos="179070" algn="l"/>
              </a:tabLst>
            </a:pPr>
            <a:r>
              <a:rPr lang="en-US" sz="1800" i="1" dirty="0">
                <a:solidFill>
                  <a:srgbClr val="222222"/>
                </a:solidFill>
                <a:latin typeface="Times New Roman" panose="02020603050405020304" pitchFamily="18" charset="0"/>
                <a:cs typeface="Times New Roman" panose="02020603050405020304" pitchFamily="18" charset="0"/>
              </a:rPr>
              <a:t>JavaScript - </a:t>
            </a:r>
            <a:r>
              <a:rPr lang="en-US" sz="1800" i="1" dirty="0">
                <a:solidFill>
                  <a:srgbClr val="222222"/>
                </a:solidFill>
                <a:latin typeface="Times New Roman" panose="02020603050405020304" pitchFamily="18" charset="0"/>
                <a:cs typeface="Times New Roman" panose="02020603050405020304" pitchFamily="18" charset="0"/>
                <a:hlinkClick r:id="rId8"/>
              </a:rPr>
              <a:t>https://developer.mozilla.org/en-US/docs/Web/JavaScript</a:t>
            </a:r>
            <a:endParaRPr lang="en-US" sz="1800" i="1" dirty="0">
              <a:solidFill>
                <a:srgbClr val="222222"/>
              </a:solidFill>
              <a:latin typeface="Times New Roman" panose="02020603050405020304" pitchFamily="18" charset="0"/>
              <a:cs typeface="Times New Roman" panose="02020603050405020304" pitchFamily="18" charset="0"/>
            </a:endParaRPr>
          </a:p>
          <a:p>
            <a:pPr marR="0" lvl="0" indent="-457200">
              <a:spcBef>
                <a:spcPts val="575"/>
              </a:spcBef>
              <a:buSzPts val="1050"/>
              <a:buAutoNum type="arabicPeriod"/>
              <a:tabLst>
                <a:tab pos="179070" algn="l"/>
              </a:tabLst>
            </a:pPr>
            <a:endParaRPr lang="en-US" sz="1400" dirty="0">
              <a:solidFill>
                <a:srgbClr val="222222"/>
              </a:solidFill>
              <a:latin typeface="Arial" panose="020B0604020202020204" pitchFamily="34" charset="0"/>
            </a:endParaRPr>
          </a:p>
          <a:p>
            <a:pPr marR="0" lvl="0" indent="-457200">
              <a:spcBef>
                <a:spcPts val="575"/>
              </a:spcBef>
              <a:buSzPts val="1050"/>
              <a:buAutoNum type="arabicPeriod"/>
              <a:tabLst>
                <a:tab pos="179070" algn="l"/>
              </a:tabLst>
            </a:pPr>
            <a:r>
              <a:rPr lang="en-US" sz="1400" dirty="0">
                <a:solidFill>
                  <a:srgbClr val="222222"/>
                </a:solidFill>
                <a:latin typeface="Arial" panose="020B0604020202020204" pitchFamily="34" charset="0"/>
              </a:rPr>
              <a:t>ORACLE XE - </a:t>
            </a:r>
            <a:r>
              <a:rPr lang="en-US" sz="1400" dirty="0">
                <a:solidFill>
                  <a:srgbClr val="222222"/>
                </a:solidFill>
                <a:latin typeface="Arial" panose="020B0604020202020204" pitchFamily="34" charset="0"/>
                <a:hlinkClick r:id="rId9"/>
              </a:rPr>
              <a:t>https://www.oracle.com/in/database/technologies/appdev/xe.html</a:t>
            </a:r>
            <a:endParaRPr lang="en-US" sz="1400" dirty="0">
              <a:solidFill>
                <a:srgbClr val="222222"/>
              </a:solidFill>
              <a:latin typeface="Arial" panose="020B0604020202020204" pitchFamily="34" charset="0"/>
            </a:endParaRPr>
          </a:p>
          <a:p>
            <a:pPr marR="0" lvl="0" indent="-457200">
              <a:spcBef>
                <a:spcPts val="575"/>
              </a:spcBef>
              <a:buSzPts val="1050"/>
              <a:buAutoNum type="arabicPeriod"/>
              <a:tabLst>
                <a:tab pos="179070" algn="l"/>
              </a:tabLst>
            </a:pPr>
            <a:endParaRPr lang="en-US" sz="1400" dirty="0">
              <a:solidFill>
                <a:srgbClr val="222222"/>
              </a:solidFill>
              <a:latin typeface="Arial" panose="020B0604020202020204" pitchFamily="34" charset="0"/>
            </a:endParaRPr>
          </a:p>
          <a:p>
            <a:pPr marR="0" lvl="0" indent="-457200">
              <a:spcBef>
                <a:spcPts val="575"/>
              </a:spcBef>
              <a:buSzPts val="1050"/>
              <a:buAutoNum type="arabicPeriod"/>
              <a:tabLst>
                <a:tab pos="179070" algn="l"/>
              </a:tabLst>
            </a:pPr>
            <a:endParaRPr lang="en-US" sz="1600" dirty="0">
              <a:solidFill>
                <a:srgbClr val="222222"/>
              </a:solidFill>
              <a:latin typeface="Arial" panose="020B0604020202020204" pitchFamily="34" charset="0"/>
            </a:endParaRPr>
          </a:p>
          <a:p>
            <a:pPr marR="0" lvl="0" indent="-457200">
              <a:spcBef>
                <a:spcPts val="575"/>
              </a:spcBef>
              <a:buSzPts val="1050"/>
              <a:buAutoNum type="arabicPeriod"/>
              <a:tabLst>
                <a:tab pos="179070" algn="l"/>
              </a:tabLst>
            </a:pPr>
            <a:endParaRPr lang="en-US" sz="2400" dirty="0">
              <a:latin typeface="Arial" panose="020B0604020202020204" pitchFamily="34" charset="0"/>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grpSp>
        <p:nvGrpSpPr>
          <p:cNvPr id="222" name="Google Shape;222;p23"/>
          <p:cNvGrpSpPr/>
          <p:nvPr/>
        </p:nvGrpSpPr>
        <p:grpSpPr>
          <a:xfrm>
            <a:off x="15033" y="223935"/>
            <a:ext cx="12176967" cy="6630358"/>
            <a:chOff x="0" y="118871"/>
            <a:chExt cx="9144000" cy="4978908"/>
          </a:xfrm>
        </p:grpSpPr>
        <p:pic>
          <p:nvPicPr>
            <p:cNvPr id="223" name="Google Shape;223;p23"/>
            <p:cNvPicPr preferRelativeResize="0"/>
            <p:nvPr/>
          </p:nvPicPr>
          <p:blipFill rotWithShape="1">
            <a:blip r:embed="rId3">
              <a:alphaModFix/>
            </a:blip>
            <a:srcRect/>
            <a:stretch/>
          </p:blipFill>
          <p:spPr>
            <a:xfrm>
              <a:off x="0" y="712660"/>
              <a:ext cx="9144000" cy="97440"/>
            </a:xfrm>
            <a:prstGeom prst="rect">
              <a:avLst/>
            </a:prstGeom>
            <a:noFill/>
            <a:ln>
              <a:noFill/>
            </a:ln>
          </p:spPr>
        </p:pic>
        <p:sp>
          <p:nvSpPr>
            <p:cNvPr id="224" name="Google Shape;224;p23"/>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225" name="Google Shape;225;p23"/>
            <p:cNvPicPr preferRelativeResize="0"/>
            <p:nvPr/>
          </p:nvPicPr>
          <p:blipFill rotWithShape="1">
            <a:blip r:embed="rId4">
              <a:alphaModFix/>
            </a:blip>
            <a:srcRect/>
            <a:stretch/>
          </p:blipFill>
          <p:spPr>
            <a:xfrm>
              <a:off x="274320" y="118871"/>
              <a:ext cx="141732" cy="4978908"/>
            </a:xfrm>
            <a:prstGeom prst="rect">
              <a:avLst/>
            </a:prstGeom>
            <a:noFill/>
            <a:ln>
              <a:noFill/>
            </a:ln>
          </p:spPr>
        </p:pic>
        <p:sp>
          <p:nvSpPr>
            <p:cNvPr id="226" name="Google Shape;226;p23"/>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pic>
        <p:nvPicPr>
          <p:cNvPr id="227" name="Google Shape;227;p23" descr="https://lh7-us.googleusercontent.com/7ridFL7yczpWVCpPt4tsvP1mrI2juajd_SUhdJlST8S-oKcdijIgkSnaMC4UjbZ0h2AVaBmX4gX0v7iO6Nn55bkNpv7i2fhIqtqG_0iRA5BPZP9SPx1afMmJsWkxvFSxhhAfeP_no4vgIwNpH2alwQ"/>
          <p:cNvPicPr preferRelativeResize="0"/>
          <p:nvPr/>
        </p:nvPicPr>
        <p:blipFill rotWithShape="1">
          <a:blip r:embed="rId5">
            <a:alphaModFix/>
          </a:blip>
          <a:srcRect/>
          <a:stretch/>
        </p:blipFill>
        <p:spPr>
          <a:xfrm>
            <a:off x="10918866" y="24397"/>
            <a:ext cx="933450" cy="933450"/>
          </a:xfrm>
          <a:prstGeom prst="rect">
            <a:avLst/>
          </a:prstGeom>
          <a:noFill/>
          <a:ln>
            <a:noFill/>
          </a:ln>
        </p:spPr>
      </p:pic>
      <p:sp>
        <p:nvSpPr>
          <p:cNvPr id="228" name="Google Shape;228;p23"/>
          <p:cNvSpPr txBox="1"/>
          <p:nvPr/>
        </p:nvSpPr>
        <p:spPr>
          <a:xfrm>
            <a:off x="4428045" y="6435175"/>
            <a:ext cx="3335909" cy="179536"/>
          </a:xfrm>
          <a:prstGeom prst="rect">
            <a:avLst/>
          </a:prstGeom>
          <a:noFill/>
          <a:ln>
            <a:noFill/>
          </a:ln>
        </p:spPr>
        <p:txBody>
          <a:bodyPr spcFirstLastPara="1" wrap="square" lIns="0" tIns="0" rIns="0" bIns="0" anchor="t" anchorCtr="0">
            <a:spAutoFit/>
          </a:bodyPr>
          <a:lstStyle/>
          <a:p>
            <a:pPr marL="186690" marR="0" lvl="0" indent="0" algn="ctr" rtl="0">
              <a:lnSpc>
                <a:spcPct val="119583"/>
              </a:lnSpc>
              <a:spcBef>
                <a:spcPts val="0"/>
              </a:spcBef>
              <a:spcAft>
                <a:spcPts val="0"/>
              </a:spcAft>
              <a:buClr>
                <a:srgbClr val="878787"/>
              </a:buClr>
              <a:buSzPts val="1200"/>
              <a:buFont typeface="Georgia"/>
              <a:buNone/>
            </a:pPr>
            <a:r>
              <a:rPr lang="en-US" sz="1200" b="0" i="0" u="none" strike="noStrike" cap="none">
                <a:solidFill>
                  <a:srgbClr val="878787"/>
                </a:solidFill>
                <a:latin typeface="Georgia"/>
                <a:ea typeface="Georgia"/>
                <a:cs typeface="Georgia"/>
                <a:sym typeface="Georgia"/>
              </a:rPr>
              <a:t>Department of CSE (Data Science), DSCE</a:t>
            </a:r>
            <a:endParaRPr sz="1200" b="0" i="0" u="none" strike="noStrike" cap="none">
              <a:solidFill>
                <a:srgbClr val="878787"/>
              </a:solidFill>
              <a:latin typeface="Georgia"/>
              <a:ea typeface="Georgia"/>
              <a:cs typeface="Georgia"/>
              <a:sym typeface="Georgia"/>
            </a:endParaRPr>
          </a:p>
        </p:txBody>
      </p:sp>
      <p:sp>
        <p:nvSpPr>
          <p:cNvPr id="229" name="Google Shape;229;p23"/>
          <p:cNvSpPr txBox="1"/>
          <p:nvPr/>
        </p:nvSpPr>
        <p:spPr>
          <a:xfrm>
            <a:off x="3254351" y="2631883"/>
            <a:ext cx="6044565" cy="2315845"/>
          </a:xfrm>
          <a:prstGeom prst="rect">
            <a:avLst/>
          </a:prstGeom>
          <a:noFill/>
          <a:ln>
            <a:noFill/>
          </a:ln>
        </p:spPr>
        <p:txBody>
          <a:bodyPr spcFirstLastPara="1" wrap="square" lIns="0" tIns="3175" rIns="0" bIns="0" anchor="t" anchorCtr="0">
            <a:spAutoFit/>
          </a:bodyPr>
          <a:lstStyle/>
          <a:p>
            <a:pPr marL="1993900" marR="1284605" lvl="0" indent="-704850" algn="l" rtl="0">
              <a:lnSpc>
                <a:spcPct val="101099"/>
              </a:lnSpc>
              <a:spcBef>
                <a:spcPts val="0"/>
              </a:spcBef>
              <a:spcAft>
                <a:spcPts val="0"/>
              </a:spcAft>
              <a:buClr>
                <a:srgbClr val="000000"/>
              </a:buClr>
              <a:buSzPts val="7200"/>
              <a:buFont typeface="Arial"/>
              <a:buNone/>
            </a:pPr>
            <a:r>
              <a:rPr lang="en-US" sz="7200" b="1" i="0" u="none" strike="noStrike" cap="none">
                <a:solidFill>
                  <a:srgbClr val="4F6028"/>
                </a:solidFill>
                <a:latin typeface="Cambria"/>
                <a:ea typeface="Cambria"/>
                <a:cs typeface="Cambria"/>
                <a:sym typeface="Cambria"/>
              </a:rPr>
              <a:t>THANK YOU</a:t>
            </a:r>
            <a:endParaRPr sz="7200" b="0" i="0" u="none" strike="noStrike" cap="none">
              <a:solidFill>
                <a:schemeClr val="dk1"/>
              </a:solidFill>
              <a:latin typeface="Cambria"/>
              <a:ea typeface="Cambria"/>
              <a:cs typeface="Cambria"/>
              <a:sym typeface="Cambria"/>
            </a:endParaRPr>
          </a:p>
        </p:txBody>
      </p:sp>
      <p:sp>
        <p:nvSpPr>
          <p:cNvPr id="4" name="Title 3">
            <a:extLst>
              <a:ext uri="{FF2B5EF4-FFF2-40B4-BE49-F238E27FC236}">
                <a16:creationId xmlns:a16="http://schemas.microsoft.com/office/drawing/2014/main" id="{98950EE8-A62C-3CCD-2D98-A397BC934C3F}"/>
              </a:ext>
            </a:extLst>
          </p:cNvPr>
          <p:cNvSpPr>
            <a:spLocks noGrp="1"/>
          </p:cNvSpPr>
          <p:nvPr>
            <p:ph type="title"/>
          </p:nvPr>
        </p:nvSpPr>
        <p:spPr>
          <a:xfrm>
            <a:off x="1642151" y="24812"/>
            <a:ext cx="7247849" cy="933035"/>
          </a:xfrm>
        </p:spPr>
        <p:txBody>
          <a:bodyPr/>
          <a:lstStyle/>
          <a:p>
            <a:endParaRPr lang="en-IN" dirty="0"/>
          </a:p>
        </p:txBody>
      </p:sp>
      <p:pic>
        <p:nvPicPr>
          <p:cNvPr id="5" name="Google Shape;84;p13">
            <a:extLst>
              <a:ext uri="{FF2B5EF4-FFF2-40B4-BE49-F238E27FC236}">
                <a16:creationId xmlns:a16="http://schemas.microsoft.com/office/drawing/2014/main" id="{604194E1-E035-88B2-072D-7CAD73587507}"/>
              </a:ext>
            </a:extLst>
          </p:cNvPr>
          <p:cNvPicPr preferRelativeResize="0"/>
          <p:nvPr/>
        </p:nvPicPr>
        <p:blipFill rotWithShape="1">
          <a:blip r:embed="rId6">
            <a:alphaModFix/>
          </a:blip>
          <a:srcRect/>
          <a:stretch/>
        </p:blipFill>
        <p:spPr>
          <a:xfrm>
            <a:off x="1419389" y="28660"/>
            <a:ext cx="9067241" cy="97994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4"/>
          <p:cNvSpPr txBox="1">
            <a:spLocks noGrp="1"/>
          </p:cNvSpPr>
          <p:nvPr>
            <p:ph type="body" idx="1"/>
          </p:nvPr>
        </p:nvSpPr>
        <p:spPr>
          <a:xfrm>
            <a:off x="744681" y="1423057"/>
            <a:ext cx="4720937" cy="5026903"/>
          </a:xfrm>
          <a:prstGeom prst="rect">
            <a:avLst/>
          </a:prstGeom>
          <a:noFill/>
          <a:ln>
            <a:noFill/>
          </a:ln>
        </p:spPr>
        <p:txBody>
          <a:bodyPr spcFirstLastPara="1" wrap="square" lIns="91425" tIns="45700" rIns="91425" bIns="45700" anchor="t" anchorCtr="0">
            <a:normAutofit fontScale="92500" lnSpcReduction="20000"/>
          </a:bodyPr>
          <a:lstStyle/>
          <a:p>
            <a:pPr marL="268605" lvl="0" indent="-256540" algn="l" rtl="0">
              <a:lnSpc>
                <a:spcPct val="150000"/>
              </a:lnSpc>
              <a:spcBef>
                <a:spcPts val="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ea typeface="Comic Sans MS"/>
                <a:cs typeface="Times New Roman" panose="02020603050405020304" pitchFamily="18" charset="0"/>
                <a:sym typeface="Comic Sans MS"/>
              </a:rPr>
              <a:t>Abstract </a:t>
            </a:r>
            <a:endParaRPr lang="en-US" dirty="0">
              <a:latin typeface="Times New Roman" panose="02020603050405020304" pitchFamily="18" charset="0"/>
              <a:cs typeface="Times New Roman" panose="02020603050405020304" pitchFamily="18" charset="0"/>
            </a:endParaRP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ea typeface="Comic Sans MS"/>
                <a:cs typeface="Times New Roman" panose="02020603050405020304" pitchFamily="18" charset="0"/>
                <a:sym typeface="Comic Sans MS"/>
              </a:rPr>
              <a:t>Introduction</a:t>
            </a:r>
            <a:endParaRPr dirty="0">
              <a:latin typeface="Times New Roman" panose="02020603050405020304" pitchFamily="18" charset="0"/>
              <a:cs typeface="Times New Roman" panose="02020603050405020304" pitchFamily="18" charset="0"/>
            </a:endParaRP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ea typeface="Comic Sans MS"/>
                <a:cs typeface="Times New Roman" panose="02020603050405020304" pitchFamily="18" charset="0"/>
                <a:sym typeface="Comic Sans MS"/>
              </a:rPr>
              <a:t>Problem Statement</a:t>
            </a:r>
            <a:endParaRPr dirty="0">
              <a:latin typeface="Times New Roman" panose="02020603050405020304" pitchFamily="18" charset="0"/>
              <a:cs typeface="Times New Roman" panose="02020603050405020304" pitchFamily="18" charset="0"/>
            </a:endParaRP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ea typeface="Comic Sans MS"/>
                <a:cs typeface="Times New Roman" panose="02020603050405020304" pitchFamily="18" charset="0"/>
                <a:sym typeface="Comic Sans MS"/>
              </a:rPr>
              <a:t>Literature Survey</a:t>
            </a: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cs typeface="Times New Roman" panose="02020603050405020304" pitchFamily="18" charset="0"/>
                <a:sym typeface="Comic Sans MS"/>
              </a:rPr>
              <a:t>Architecture of the project</a:t>
            </a: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cs typeface="Times New Roman" panose="02020603050405020304" pitchFamily="18" charset="0"/>
                <a:sym typeface="Comic Sans MS"/>
              </a:rPr>
              <a:t>Algorithm of the Project</a:t>
            </a: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cs typeface="Times New Roman" panose="02020603050405020304" pitchFamily="18" charset="0"/>
                <a:sym typeface="Comic Sans MS"/>
              </a:rPr>
              <a:t>Project Flow</a:t>
            </a:r>
            <a:endParaRPr lang="en-US" u="sng" dirty="0">
              <a:latin typeface="Times New Roman" panose="02020603050405020304" pitchFamily="18" charset="0"/>
              <a:cs typeface="Times New Roman" panose="02020603050405020304" pitchFamily="18" charset="0"/>
            </a:endParaRP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ea typeface="Comic Sans MS"/>
                <a:cs typeface="Times New Roman" panose="02020603050405020304" pitchFamily="18" charset="0"/>
                <a:sym typeface="Comic Sans MS"/>
              </a:rPr>
              <a:t>Motivation of the Project</a:t>
            </a:r>
            <a:endParaRPr dirty="0">
              <a:latin typeface="Times New Roman" panose="02020603050405020304" pitchFamily="18" charset="0"/>
              <a:cs typeface="Times New Roman" panose="02020603050405020304" pitchFamily="18" charset="0"/>
            </a:endParaRP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ea typeface="Comic Sans MS"/>
                <a:cs typeface="Times New Roman" panose="02020603050405020304" pitchFamily="18" charset="0"/>
                <a:sym typeface="Comic Sans MS"/>
              </a:rPr>
              <a:t>Objective and Scope of the Project</a:t>
            </a:r>
            <a:endParaRPr dirty="0">
              <a:latin typeface="Times New Roman" panose="02020603050405020304" pitchFamily="18" charset="0"/>
              <a:cs typeface="Times New Roman" panose="02020603050405020304" pitchFamily="18" charset="0"/>
            </a:endParaRP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ea typeface="Comic Sans MS"/>
                <a:cs typeface="Times New Roman" panose="02020603050405020304" pitchFamily="18" charset="0"/>
                <a:sym typeface="Comic Sans MS"/>
              </a:rPr>
              <a:t>Software  &amp; Hardware Requirement</a:t>
            </a:r>
            <a:endParaRPr lang="en-US" dirty="0">
              <a:latin typeface="Times New Roman" panose="02020603050405020304" pitchFamily="18" charset="0"/>
              <a:cs typeface="Times New Roman" panose="02020603050405020304" pitchFamily="18" charset="0"/>
            </a:endParaRPr>
          </a:p>
          <a:p>
            <a:pPr marL="268605" lvl="0" indent="-256540" algn="l" rtl="0">
              <a:lnSpc>
                <a:spcPct val="150000"/>
              </a:lnSpc>
              <a:spcBef>
                <a:spcPts val="940"/>
              </a:spcBef>
              <a:spcAft>
                <a:spcPts val="0"/>
              </a:spcAft>
              <a:buClr>
                <a:srgbClr val="0000FF"/>
              </a:buClr>
              <a:buSzPts val="1800"/>
              <a:buFont typeface="Comic Sans MS"/>
              <a:buChar char="•"/>
            </a:pPr>
            <a:r>
              <a:rPr lang="en-US" sz="1800" u="sng" dirty="0">
                <a:solidFill>
                  <a:srgbClr val="0000FF"/>
                </a:solidFill>
                <a:latin typeface="Times New Roman" panose="02020603050405020304" pitchFamily="18" charset="0"/>
                <a:ea typeface="Comic Sans MS"/>
                <a:cs typeface="Times New Roman" panose="02020603050405020304" pitchFamily="18" charset="0"/>
                <a:sym typeface="Comic Sans MS"/>
              </a:rPr>
              <a:t>References</a:t>
            </a:r>
            <a:endParaRPr sz="1800" dirty="0">
              <a:latin typeface="Times New Roman" panose="02020603050405020304" pitchFamily="18" charset="0"/>
              <a:cs typeface="Times New Roman" panose="02020603050405020304" pitchFamily="18" charset="0"/>
            </a:endParaRPr>
          </a:p>
          <a:p>
            <a:pPr marL="268605" lvl="0" indent="-142240" algn="l" rtl="0">
              <a:lnSpc>
                <a:spcPct val="150000"/>
              </a:lnSpc>
              <a:spcBef>
                <a:spcPts val="940"/>
              </a:spcBef>
              <a:spcAft>
                <a:spcPts val="0"/>
              </a:spcAft>
              <a:buClr>
                <a:srgbClr val="0000FF"/>
              </a:buClr>
              <a:buSzPts val="1800"/>
              <a:buFont typeface="Comic Sans MS"/>
              <a:buNone/>
            </a:pPr>
            <a:endParaRPr dirty="0"/>
          </a:p>
          <a:p>
            <a:pPr marL="228600" lvl="0" indent="-50800" algn="l" rtl="0">
              <a:lnSpc>
                <a:spcPct val="150000"/>
              </a:lnSpc>
              <a:spcBef>
                <a:spcPts val="1000"/>
              </a:spcBef>
              <a:spcAft>
                <a:spcPts val="0"/>
              </a:spcAft>
              <a:buClr>
                <a:schemeClr val="dk1"/>
              </a:buClr>
              <a:buSzPts val="2800"/>
              <a:buNone/>
            </a:pPr>
            <a:endParaRPr dirty="0"/>
          </a:p>
        </p:txBody>
      </p:sp>
      <p:grpSp>
        <p:nvGrpSpPr>
          <p:cNvPr id="105" name="Google Shape;105;p14"/>
          <p:cNvGrpSpPr/>
          <p:nvPr/>
        </p:nvGrpSpPr>
        <p:grpSpPr>
          <a:xfrm>
            <a:off x="15033" y="223935"/>
            <a:ext cx="12176967" cy="6630358"/>
            <a:chOff x="0" y="118871"/>
            <a:chExt cx="9144000" cy="4978908"/>
          </a:xfrm>
        </p:grpSpPr>
        <p:pic>
          <p:nvPicPr>
            <p:cNvPr id="106" name="Google Shape;106;p14"/>
            <p:cNvPicPr preferRelativeResize="0"/>
            <p:nvPr/>
          </p:nvPicPr>
          <p:blipFill rotWithShape="1">
            <a:blip r:embed="rId3">
              <a:alphaModFix/>
            </a:blip>
            <a:srcRect/>
            <a:stretch/>
          </p:blipFill>
          <p:spPr>
            <a:xfrm>
              <a:off x="0" y="712660"/>
              <a:ext cx="9144000" cy="97440"/>
            </a:xfrm>
            <a:prstGeom prst="rect">
              <a:avLst/>
            </a:prstGeom>
            <a:noFill/>
            <a:ln>
              <a:noFill/>
            </a:ln>
          </p:spPr>
        </p:pic>
        <p:sp>
          <p:nvSpPr>
            <p:cNvPr id="107" name="Google Shape;107;p14"/>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08" name="Google Shape;108;p14"/>
            <p:cNvPicPr preferRelativeResize="0"/>
            <p:nvPr/>
          </p:nvPicPr>
          <p:blipFill rotWithShape="1">
            <a:blip r:embed="rId4">
              <a:alphaModFix/>
            </a:blip>
            <a:srcRect/>
            <a:stretch/>
          </p:blipFill>
          <p:spPr>
            <a:xfrm>
              <a:off x="274320" y="118871"/>
              <a:ext cx="141732" cy="4978908"/>
            </a:xfrm>
            <a:prstGeom prst="rect">
              <a:avLst/>
            </a:prstGeom>
            <a:noFill/>
            <a:ln>
              <a:noFill/>
            </a:ln>
          </p:spPr>
        </p:pic>
        <p:sp>
          <p:nvSpPr>
            <p:cNvPr id="109" name="Google Shape;109;p14"/>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pic>
        <p:nvPicPr>
          <p:cNvPr id="110" name="Google Shape;110;p14" descr="https://lh7-us.googleusercontent.com/7ridFL7yczpWVCpPt4tsvP1mrI2juajd_SUhdJlST8S-oKcdijIgkSnaMC4UjbZ0h2AVaBmX4gX0v7iO6Nn55bkNpv7i2fhIqtqG_0iRA5BPZP9SPx1afMmJsWkxvFSxhhAfeP_no4vgIwNpH2alwQ"/>
          <p:cNvPicPr preferRelativeResize="0"/>
          <p:nvPr/>
        </p:nvPicPr>
        <p:blipFill rotWithShape="1">
          <a:blip r:embed="rId5">
            <a:alphaModFix/>
          </a:blip>
          <a:srcRect/>
          <a:stretch/>
        </p:blipFill>
        <p:spPr>
          <a:xfrm>
            <a:off x="10918866" y="24397"/>
            <a:ext cx="933450" cy="933450"/>
          </a:xfrm>
          <a:prstGeom prst="rect">
            <a:avLst/>
          </a:prstGeom>
          <a:noFill/>
          <a:ln>
            <a:noFill/>
          </a:ln>
        </p:spPr>
      </p:pic>
      <p:sp>
        <p:nvSpPr>
          <p:cNvPr id="111" name="Google Shape;111;p14"/>
          <p:cNvSpPr txBox="1"/>
          <p:nvPr/>
        </p:nvSpPr>
        <p:spPr>
          <a:xfrm>
            <a:off x="4450773" y="221405"/>
            <a:ext cx="2376170" cy="509905"/>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000000"/>
              </a:buClr>
              <a:buSzPts val="3150"/>
              <a:buFont typeface="Arial"/>
              <a:buNone/>
            </a:pPr>
            <a:r>
              <a:rPr lang="en-US" sz="3150" b="1" i="0" u="none" strike="noStrike" cap="none">
                <a:solidFill>
                  <a:srgbClr val="365F92"/>
                </a:solidFill>
                <a:latin typeface="Cambria"/>
                <a:ea typeface="Cambria"/>
                <a:cs typeface="Cambria"/>
                <a:sym typeface="Cambria"/>
              </a:rPr>
              <a:t>CONTENTS</a:t>
            </a:r>
            <a:endParaRPr sz="3150" b="1" i="0" u="none" strike="noStrike" cap="none">
              <a:solidFill>
                <a:srgbClr val="365F92"/>
              </a:solidFill>
              <a:latin typeface="Cambria"/>
              <a:ea typeface="Cambria"/>
              <a:cs typeface="Cambria"/>
              <a:sym typeface="Cambri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5"/>
          <p:cNvSpPr txBox="1">
            <a:spLocks noGrp="1"/>
          </p:cNvSpPr>
          <p:nvPr>
            <p:ph type="body" idx="1"/>
          </p:nvPr>
        </p:nvSpPr>
        <p:spPr>
          <a:xfrm>
            <a:off x="770410" y="1213983"/>
            <a:ext cx="11421590" cy="5448849"/>
          </a:xfrm>
          <a:prstGeom prst="rect">
            <a:avLst/>
          </a:prstGeom>
          <a:noFill/>
          <a:ln>
            <a:noFill/>
          </a:ln>
        </p:spPr>
        <p:txBody>
          <a:bodyPr spcFirstLastPara="1" wrap="square" lIns="91425" tIns="45700" rIns="91425" bIns="45700" anchor="t" anchorCtr="0">
            <a:normAutofit/>
          </a:bodyPr>
          <a:lstStyle/>
          <a:p>
            <a:pPr>
              <a:buNone/>
            </a:pPr>
            <a:r>
              <a:rPr lang="en-US" sz="3200" dirty="0"/>
              <a:t>    A web-based Gym Management System developed using </a:t>
            </a:r>
            <a:r>
              <a:rPr lang="en-US" sz="3200" dirty="0" err="1"/>
              <a:t>html,css</a:t>
            </a:r>
            <a:r>
              <a:rPr lang="en-US" sz="3200" dirty="0"/>
              <a:t> ,</a:t>
            </a:r>
            <a:r>
              <a:rPr lang="en-US" sz="3200" dirty="0" err="1"/>
              <a:t>js</a:t>
            </a:r>
            <a:r>
              <a:rPr lang="en-US" sz="3200" dirty="0"/>
              <a:t> , Python Flask and Oracle Database (backend) that automates member registrations, workout scheduling, payment processing, and equipment tracking. The system implements proper database normalization (3NF), stored procedures, and transactions for data integrity.</a:t>
            </a:r>
            <a:endParaRPr lang="en-US" sz="2400" dirty="0"/>
          </a:p>
        </p:txBody>
      </p:sp>
      <p:grpSp>
        <p:nvGrpSpPr>
          <p:cNvPr id="117" name="Google Shape;117;p15"/>
          <p:cNvGrpSpPr/>
          <p:nvPr/>
        </p:nvGrpSpPr>
        <p:grpSpPr>
          <a:xfrm>
            <a:off x="118942" y="151199"/>
            <a:ext cx="12176967" cy="6630358"/>
            <a:chOff x="0" y="118871"/>
            <a:chExt cx="9144000" cy="4978908"/>
          </a:xfrm>
        </p:grpSpPr>
        <p:pic>
          <p:nvPicPr>
            <p:cNvPr id="118" name="Google Shape;118;p15"/>
            <p:cNvPicPr preferRelativeResize="0"/>
            <p:nvPr/>
          </p:nvPicPr>
          <p:blipFill rotWithShape="1">
            <a:blip r:embed="rId3">
              <a:alphaModFix/>
            </a:blip>
            <a:srcRect/>
            <a:stretch/>
          </p:blipFill>
          <p:spPr>
            <a:xfrm>
              <a:off x="0" y="712660"/>
              <a:ext cx="9144000" cy="97440"/>
            </a:xfrm>
            <a:prstGeom prst="rect">
              <a:avLst/>
            </a:prstGeom>
            <a:noFill/>
            <a:ln>
              <a:noFill/>
            </a:ln>
          </p:spPr>
        </p:pic>
        <p:sp>
          <p:nvSpPr>
            <p:cNvPr id="119" name="Google Shape;119;p15"/>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20" name="Google Shape;120;p15"/>
            <p:cNvPicPr preferRelativeResize="0"/>
            <p:nvPr/>
          </p:nvPicPr>
          <p:blipFill rotWithShape="1">
            <a:blip r:embed="rId4">
              <a:alphaModFix/>
            </a:blip>
            <a:srcRect/>
            <a:stretch/>
          </p:blipFill>
          <p:spPr>
            <a:xfrm>
              <a:off x="274320" y="118871"/>
              <a:ext cx="141732" cy="4978908"/>
            </a:xfrm>
            <a:prstGeom prst="rect">
              <a:avLst/>
            </a:prstGeom>
            <a:noFill/>
            <a:ln>
              <a:noFill/>
            </a:ln>
          </p:spPr>
        </p:pic>
        <p:sp>
          <p:nvSpPr>
            <p:cNvPr id="121" name="Google Shape;121;p15"/>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pic>
        <p:nvPicPr>
          <p:cNvPr id="122" name="Google Shape;122;p15" descr="https://lh7-us.googleusercontent.com/7ridFL7yczpWVCpPt4tsvP1mrI2juajd_SUhdJlST8S-oKcdijIgkSnaMC4UjbZ0h2AVaBmX4gX0v7iO6Nn55bkNpv7i2fhIqtqG_0iRA5BPZP9SPx1afMmJsWkxvFSxhhAfeP_no4vgIwNpH2alwQ"/>
          <p:cNvPicPr preferRelativeResize="0"/>
          <p:nvPr/>
        </p:nvPicPr>
        <p:blipFill rotWithShape="1">
          <a:blip r:embed="rId5">
            <a:alphaModFix/>
          </a:blip>
          <a:srcRect/>
          <a:stretch/>
        </p:blipFill>
        <p:spPr>
          <a:xfrm>
            <a:off x="10918866" y="24397"/>
            <a:ext cx="933450" cy="933450"/>
          </a:xfrm>
          <a:prstGeom prst="rect">
            <a:avLst/>
          </a:prstGeom>
          <a:noFill/>
          <a:ln>
            <a:noFill/>
          </a:ln>
        </p:spPr>
      </p:pic>
      <p:sp>
        <p:nvSpPr>
          <p:cNvPr id="123" name="Google Shape;123;p15"/>
          <p:cNvSpPr txBox="1"/>
          <p:nvPr/>
        </p:nvSpPr>
        <p:spPr>
          <a:xfrm>
            <a:off x="4428045" y="6435175"/>
            <a:ext cx="3335909" cy="179536"/>
          </a:xfrm>
          <a:prstGeom prst="rect">
            <a:avLst/>
          </a:prstGeom>
          <a:noFill/>
          <a:ln>
            <a:noFill/>
          </a:ln>
        </p:spPr>
        <p:txBody>
          <a:bodyPr spcFirstLastPara="1" wrap="square" lIns="0" tIns="0" rIns="0" bIns="0" anchor="t" anchorCtr="0">
            <a:spAutoFit/>
          </a:bodyPr>
          <a:lstStyle/>
          <a:p>
            <a:pPr marL="186690" marR="0" lvl="0" indent="0" algn="ctr" rtl="0">
              <a:lnSpc>
                <a:spcPct val="119583"/>
              </a:lnSpc>
              <a:spcBef>
                <a:spcPts val="0"/>
              </a:spcBef>
              <a:spcAft>
                <a:spcPts val="0"/>
              </a:spcAft>
              <a:buClr>
                <a:srgbClr val="878787"/>
              </a:buClr>
              <a:buSzPts val="1200"/>
              <a:buFont typeface="Georgia"/>
              <a:buNone/>
            </a:pPr>
            <a:r>
              <a:rPr lang="en-US" sz="1200" b="0" i="0" u="none" strike="noStrike" cap="none">
                <a:solidFill>
                  <a:srgbClr val="878787"/>
                </a:solidFill>
                <a:latin typeface="Georgia"/>
                <a:ea typeface="Georgia"/>
                <a:cs typeface="Georgia"/>
                <a:sym typeface="Georgia"/>
              </a:rPr>
              <a:t>Department of CSE (Data Science), DSCE</a:t>
            </a:r>
            <a:endParaRPr sz="1200" b="0" i="0" u="none" strike="noStrike" cap="none">
              <a:solidFill>
                <a:srgbClr val="878787"/>
              </a:solidFill>
              <a:latin typeface="Georgia"/>
              <a:ea typeface="Georgia"/>
              <a:cs typeface="Georgia"/>
              <a:sym typeface="Georgia"/>
            </a:endParaRPr>
          </a:p>
        </p:txBody>
      </p:sp>
      <p:sp>
        <p:nvSpPr>
          <p:cNvPr id="124" name="Google Shape;124;p15"/>
          <p:cNvSpPr txBox="1"/>
          <p:nvPr/>
        </p:nvSpPr>
        <p:spPr>
          <a:xfrm>
            <a:off x="3991351" y="276864"/>
            <a:ext cx="3387090" cy="509905"/>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365F92"/>
              </a:buClr>
              <a:buSzPts val="3150"/>
              <a:buFont typeface="Cambria"/>
              <a:buNone/>
            </a:pPr>
            <a:r>
              <a:rPr lang="en-US" sz="3150" b="1" i="0" u="none" strike="noStrike" cap="none">
                <a:solidFill>
                  <a:srgbClr val="365F92"/>
                </a:solidFill>
                <a:latin typeface="Cambria"/>
                <a:ea typeface="Cambria"/>
                <a:cs typeface="Cambria"/>
                <a:sym typeface="Cambria"/>
              </a:rPr>
              <a:t>ABSTRACT</a:t>
            </a:r>
            <a:endParaRPr sz="3150" b="1" i="0" u="none" strike="noStrike" cap="none">
              <a:solidFill>
                <a:srgbClr val="365F92"/>
              </a:solidFill>
              <a:latin typeface="Cambria"/>
              <a:ea typeface="Cambria"/>
              <a:cs typeface="Cambria"/>
              <a:sym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6"/>
          <p:cNvSpPr txBox="1">
            <a:spLocks noGrp="1"/>
          </p:cNvSpPr>
          <p:nvPr>
            <p:ph type="body" idx="1"/>
          </p:nvPr>
        </p:nvSpPr>
        <p:spPr>
          <a:xfrm>
            <a:off x="770410" y="1185722"/>
            <a:ext cx="5325590" cy="6660174"/>
          </a:xfrm>
          <a:prstGeom prst="rect">
            <a:avLst/>
          </a:prstGeom>
          <a:noFill/>
          <a:ln>
            <a:noFill/>
          </a:ln>
        </p:spPr>
        <p:txBody>
          <a:bodyPr spcFirstLastPara="1" wrap="square" lIns="91425" tIns="45700" rIns="91425" bIns="45700" anchor="t" anchorCtr="0">
            <a:normAutofit/>
          </a:bodyPr>
          <a:lstStyle/>
          <a:p>
            <a:pPr marL="520700">
              <a:lnSpc>
                <a:spcPct val="110000"/>
              </a:lnSpc>
              <a:spcBef>
                <a:spcPts val="0"/>
              </a:spcBef>
              <a:buSzPts val="28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What is the system?</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a:lnSpc>
                <a:spcPct val="110000"/>
              </a:lnSpc>
              <a:spcBef>
                <a:spcPts val="0"/>
              </a:spcBef>
              <a:buSzPts val="28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Digital solution for gym operations</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a:lnSpc>
                <a:spcPct val="110000"/>
              </a:lnSpc>
              <a:spcBef>
                <a:spcPts val="0"/>
              </a:spcBef>
              <a:buSzPts val="28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Replaces manual record-keeping</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a:lnSpc>
                <a:spcPct val="110000"/>
              </a:lnSpc>
              <a:spcBef>
                <a:spcPts val="0"/>
              </a:spcBef>
              <a:buSzPts val="28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Key Features</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a:lnSpc>
                <a:spcPct val="110000"/>
              </a:lnSpc>
              <a:spcBef>
                <a:spcPts val="0"/>
              </a:spcBef>
              <a:buSzPts val="2800"/>
            </a:pPr>
            <a:r>
              <a:rPr lang="en-US" sz="2000" dirty="0">
                <a:latin typeface="Times New Roman" panose="02020603050405020304" pitchFamily="18" charset="0"/>
                <a:cs typeface="Times New Roman" panose="02020603050405020304" pitchFamily="18" charset="0"/>
              </a:rPr>
              <a:t>Member portal (registration/login)</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a:lnSpc>
                <a:spcPct val="110000"/>
              </a:lnSpc>
              <a:spcBef>
                <a:spcPts val="0"/>
              </a:spcBef>
              <a:buSzPts val="2800"/>
            </a:pPr>
            <a:r>
              <a:rPr lang="en-US" sz="2000" dirty="0">
                <a:latin typeface="Times New Roman" panose="02020603050405020304" pitchFamily="18" charset="0"/>
                <a:cs typeface="Times New Roman" panose="02020603050405020304" pitchFamily="18" charset="0"/>
              </a:rPr>
              <a:t>Trainer-session scheduling</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a:lnSpc>
                <a:spcPct val="110000"/>
              </a:lnSpc>
              <a:spcBef>
                <a:spcPts val="0"/>
              </a:spcBef>
              <a:buSzPts val="2800"/>
            </a:pPr>
            <a:r>
              <a:rPr lang="en-US" sz="2000" dirty="0">
                <a:latin typeface="Times New Roman" panose="02020603050405020304" pitchFamily="18" charset="0"/>
                <a:cs typeface="Times New Roman" panose="02020603050405020304" pitchFamily="18" charset="0"/>
              </a:rPr>
              <a:t>Payment tracking</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a:lnSpc>
                <a:spcPct val="110000"/>
              </a:lnSpc>
              <a:spcBef>
                <a:spcPts val="0"/>
              </a:spcBef>
              <a:buSzPts val="2800"/>
            </a:pPr>
            <a:r>
              <a:rPr lang="en-US" sz="2000" dirty="0">
                <a:latin typeface="Times New Roman" panose="02020603050405020304" pitchFamily="18" charset="0"/>
                <a:cs typeface="Times New Roman" panose="02020603050405020304" pitchFamily="18" charset="0"/>
              </a:rPr>
              <a:t>Equipment maintenance logs</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p:txBody>
      </p:sp>
      <p:grpSp>
        <p:nvGrpSpPr>
          <p:cNvPr id="130" name="Google Shape;130;p16"/>
          <p:cNvGrpSpPr/>
          <p:nvPr/>
        </p:nvGrpSpPr>
        <p:grpSpPr>
          <a:xfrm>
            <a:off x="-9832" y="173429"/>
            <a:ext cx="12176967" cy="6660174"/>
            <a:chOff x="0" y="118871"/>
            <a:chExt cx="9144000" cy="4978908"/>
          </a:xfrm>
        </p:grpSpPr>
        <p:pic>
          <p:nvPicPr>
            <p:cNvPr id="131" name="Google Shape;131;p16"/>
            <p:cNvPicPr preferRelativeResize="0"/>
            <p:nvPr/>
          </p:nvPicPr>
          <p:blipFill rotWithShape="1">
            <a:blip r:embed="rId3">
              <a:alphaModFix/>
            </a:blip>
            <a:srcRect/>
            <a:stretch/>
          </p:blipFill>
          <p:spPr>
            <a:xfrm>
              <a:off x="0" y="712660"/>
              <a:ext cx="9144000" cy="97440"/>
            </a:xfrm>
            <a:prstGeom prst="rect">
              <a:avLst/>
            </a:prstGeom>
            <a:noFill/>
            <a:ln>
              <a:noFill/>
            </a:ln>
          </p:spPr>
        </p:pic>
        <p:sp>
          <p:nvSpPr>
            <p:cNvPr id="132" name="Google Shape;132;p16"/>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33" name="Google Shape;133;p16"/>
            <p:cNvPicPr preferRelativeResize="0"/>
            <p:nvPr/>
          </p:nvPicPr>
          <p:blipFill rotWithShape="1">
            <a:blip r:embed="rId4">
              <a:alphaModFix/>
            </a:blip>
            <a:srcRect/>
            <a:stretch/>
          </p:blipFill>
          <p:spPr>
            <a:xfrm>
              <a:off x="274320" y="118871"/>
              <a:ext cx="141732" cy="4978908"/>
            </a:xfrm>
            <a:prstGeom prst="rect">
              <a:avLst/>
            </a:prstGeom>
            <a:noFill/>
            <a:ln>
              <a:noFill/>
            </a:ln>
          </p:spPr>
        </p:pic>
        <p:sp>
          <p:nvSpPr>
            <p:cNvPr id="134" name="Google Shape;134;p16"/>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pic>
        <p:nvPicPr>
          <p:cNvPr id="135" name="Google Shape;135;p16" descr="https://lh7-us.googleusercontent.com/7ridFL7yczpWVCpPt4tsvP1mrI2juajd_SUhdJlST8S-oKcdijIgkSnaMC4UjbZ0h2AVaBmX4gX0v7iO6Nn55bkNpv7i2fhIqtqG_0iRA5BPZP9SPx1afMmJsWkxvFSxhhAfeP_no4vgIwNpH2alwQ"/>
          <p:cNvPicPr preferRelativeResize="0"/>
          <p:nvPr/>
        </p:nvPicPr>
        <p:blipFill rotWithShape="1">
          <a:blip r:embed="rId5">
            <a:alphaModFix/>
          </a:blip>
          <a:srcRect/>
          <a:stretch/>
        </p:blipFill>
        <p:spPr>
          <a:xfrm>
            <a:off x="10918866" y="24397"/>
            <a:ext cx="933450" cy="933450"/>
          </a:xfrm>
          <a:prstGeom prst="rect">
            <a:avLst/>
          </a:prstGeom>
          <a:noFill/>
          <a:ln>
            <a:noFill/>
          </a:ln>
        </p:spPr>
      </p:pic>
      <p:sp>
        <p:nvSpPr>
          <p:cNvPr id="136" name="Google Shape;136;p16"/>
          <p:cNvSpPr txBox="1"/>
          <p:nvPr/>
        </p:nvSpPr>
        <p:spPr>
          <a:xfrm>
            <a:off x="4428045" y="6435175"/>
            <a:ext cx="3335909" cy="179536"/>
          </a:xfrm>
          <a:prstGeom prst="rect">
            <a:avLst/>
          </a:prstGeom>
          <a:noFill/>
          <a:ln>
            <a:noFill/>
          </a:ln>
        </p:spPr>
        <p:txBody>
          <a:bodyPr spcFirstLastPara="1" wrap="square" lIns="0" tIns="0" rIns="0" bIns="0" anchor="t" anchorCtr="0">
            <a:spAutoFit/>
          </a:bodyPr>
          <a:lstStyle/>
          <a:p>
            <a:pPr marL="186690" marR="0" lvl="0" indent="0" algn="ctr" rtl="0">
              <a:lnSpc>
                <a:spcPct val="119583"/>
              </a:lnSpc>
              <a:spcBef>
                <a:spcPts val="0"/>
              </a:spcBef>
              <a:spcAft>
                <a:spcPts val="0"/>
              </a:spcAft>
              <a:buClr>
                <a:srgbClr val="878787"/>
              </a:buClr>
              <a:buSzPts val="1200"/>
              <a:buFont typeface="Georgia"/>
              <a:buNone/>
            </a:pPr>
            <a:r>
              <a:rPr lang="en-US" sz="1200" b="0" i="0" u="none" strike="noStrike" cap="none">
                <a:solidFill>
                  <a:srgbClr val="878787"/>
                </a:solidFill>
                <a:latin typeface="Georgia"/>
                <a:ea typeface="Georgia"/>
                <a:cs typeface="Georgia"/>
                <a:sym typeface="Georgia"/>
              </a:rPr>
              <a:t>Department of CSE (Data Science), DSCE</a:t>
            </a:r>
            <a:endParaRPr sz="1200" b="0" i="0" u="none" strike="noStrike" cap="none">
              <a:solidFill>
                <a:srgbClr val="878787"/>
              </a:solidFill>
              <a:latin typeface="Georgia"/>
              <a:ea typeface="Georgia"/>
              <a:cs typeface="Georgia"/>
              <a:sym typeface="Georgia"/>
            </a:endParaRPr>
          </a:p>
        </p:txBody>
      </p:sp>
      <p:sp>
        <p:nvSpPr>
          <p:cNvPr id="137" name="Google Shape;137;p16"/>
          <p:cNvSpPr txBox="1"/>
          <p:nvPr/>
        </p:nvSpPr>
        <p:spPr>
          <a:xfrm>
            <a:off x="4334665" y="370170"/>
            <a:ext cx="3387090" cy="509905"/>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365F92"/>
              </a:buClr>
              <a:buSzPts val="3150"/>
              <a:buFont typeface="Cambria"/>
              <a:buNone/>
            </a:pPr>
            <a:r>
              <a:rPr lang="en-US" sz="3150" b="1" i="0" u="none" strike="noStrike" cap="none" dirty="0">
                <a:solidFill>
                  <a:srgbClr val="365F92"/>
                </a:solidFill>
                <a:latin typeface="Cambria"/>
                <a:ea typeface="Cambria"/>
                <a:cs typeface="Cambria"/>
                <a:sym typeface="Cambria"/>
              </a:rPr>
              <a:t>INTRODUCTION</a:t>
            </a:r>
            <a:endParaRPr sz="3150" b="1" i="0" u="none" strike="noStrike" cap="none" dirty="0">
              <a:solidFill>
                <a:srgbClr val="365F92"/>
              </a:solidFill>
              <a:latin typeface="Cambria"/>
              <a:ea typeface="Cambria"/>
              <a:cs typeface="Cambria"/>
              <a:sym typeface="Cambria"/>
            </a:endParaRPr>
          </a:p>
        </p:txBody>
      </p:sp>
      <p:sp>
        <p:nvSpPr>
          <p:cNvPr id="2" name="TextBox 1">
            <a:extLst>
              <a:ext uri="{FF2B5EF4-FFF2-40B4-BE49-F238E27FC236}">
                <a16:creationId xmlns:a16="http://schemas.microsoft.com/office/drawing/2014/main" id="{69DA511D-B878-2770-793D-DA197B8B495C}"/>
              </a:ext>
            </a:extLst>
          </p:cNvPr>
          <p:cNvSpPr txBox="1"/>
          <p:nvPr/>
        </p:nvSpPr>
        <p:spPr>
          <a:xfrm>
            <a:off x="5625274" y="1195847"/>
            <a:ext cx="4277360" cy="2769989"/>
          </a:xfrm>
          <a:prstGeom prst="rect">
            <a:avLst/>
          </a:prstGeom>
          <a:noFill/>
        </p:spPr>
        <p:txBody>
          <a:bodyPr wrap="square" rtlCol="0">
            <a:spAutoFit/>
          </a:bodyPr>
          <a:lstStyle/>
          <a:p>
            <a:pPr marL="520700" indent="-342900">
              <a:lnSpc>
                <a:spcPct val="110000"/>
              </a:lnSpc>
              <a:spcBef>
                <a:spcPts val="0"/>
              </a:spcBef>
              <a:buSzPts val="28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Tech Stack</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indent="-342900">
              <a:lnSpc>
                <a:spcPct val="110000"/>
              </a:lnSpc>
              <a:spcBef>
                <a:spcPts val="0"/>
              </a:spcBef>
              <a:buSzPts val="28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Frontend: HTML/CSS/JS, </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indent="-342900">
              <a:lnSpc>
                <a:spcPct val="110000"/>
              </a:lnSpc>
              <a:spcBef>
                <a:spcPts val="0"/>
              </a:spcBef>
              <a:buSzPts val="28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Backend: Oracle XE 21c, Flask</a:t>
            </a:r>
          </a:p>
          <a:p>
            <a:pPr marL="177800" indent="0">
              <a:lnSpc>
                <a:spcPct val="110000"/>
              </a:lnSpc>
              <a:spcBef>
                <a:spcPts val="0"/>
              </a:spcBef>
              <a:buSzPts val="2800"/>
              <a:buNone/>
            </a:pPr>
            <a:endParaRPr lang="en-US" sz="2000" dirty="0">
              <a:latin typeface="Times New Roman" panose="02020603050405020304" pitchFamily="18" charset="0"/>
              <a:cs typeface="Times New Roman" panose="02020603050405020304" pitchFamily="18" charset="0"/>
            </a:endParaRPr>
          </a:p>
          <a:p>
            <a:pPr marL="520700" indent="-342900">
              <a:lnSpc>
                <a:spcPct val="110000"/>
              </a:lnSpc>
              <a:spcBef>
                <a:spcPts val="0"/>
              </a:spcBef>
              <a:buSzPts val="28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Tools: SQL Developer, VS Code</a:t>
            </a:r>
          </a:p>
          <a:p>
            <a:endParaRPr lang="en-IN"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
          <a:extLst>
            <a:ext uri="{FF2B5EF4-FFF2-40B4-BE49-F238E27FC236}">
              <a16:creationId xmlns:a16="http://schemas.microsoft.com/office/drawing/2014/main" id="{57BD4F63-56C9-EEC5-4747-837EA9F27CDA}"/>
            </a:ext>
          </a:extLst>
        </p:cNvPr>
        <p:cNvGrpSpPr/>
        <p:nvPr/>
      </p:nvGrpSpPr>
      <p:grpSpPr>
        <a:xfrm>
          <a:off x="0" y="0"/>
          <a:ext cx="0" cy="0"/>
          <a:chOff x="0" y="0"/>
          <a:chExt cx="0" cy="0"/>
        </a:xfrm>
      </p:grpSpPr>
      <p:sp>
        <p:nvSpPr>
          <p:cNvPr id="142" name="Google Shape;142;p17">
            <a:extLst>
              <a:ext uri="{FF2B5EF4-FFF2-40B4-BE49-F238E27FC236}">
                <a16:creationId xmlns:a16="http://schemas.microsoft.com/office/drawing/2014/main" id="{3E2D7F31-4AD2-F407-FDD9-77850547079F}"/>
              </a:ext>
            </a:extLst>
          </p:cNvPr>
          <p:cNvSpPr txBox="1">
            <a:spLocks noGrp="1"/>
          </p:cNvSpPr>
          <p:nvPr>
            <p:ph type="body" idx="1"/>
          </p:nvPr>
        </p:nvSpPr>
        <p:spPr>
          <a:xfrm>
            <a:off x="569085" y="1201267"/>
            <a:ext cx="5526916" cy="6222088"/>
          </a:xfrm>
          <a:prstGeom prst="rect">
            <a:avLst/>
          </a:prstGeom>
          <a:noFill/>
          <a:ln>
            <a:noFill/>
          </a:ln>
        </p:spPr>
        <p:txBody>
          <a:bodyPr spcFirstLastPara="1" wrap="square" lIns="91425" tIns="45700" rIns="91425" bIns="45700" anchor="t" anchorCtr="0">
            <a:normAutofit/>
          </a:bodyPr>
          <a:lstStyle/>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Current Challenges</a:t>
            </a:r>
          </a:p>
          <a:p>
            <a:pPr>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Manual member record maintenance</a:t>
            </a:r>
          </a:p>
          <a:p>
            <a:pPr>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No centralized workout tracking</a:t>
            </a:r>
          </a:p>
          <a:p>
            <a:pPr>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Payment disputes due to poor records</a:t>
            </a:r>
          </a:p>
          <a:p>
            <a:pPr>
              <a:buNone/>
            </a:pPr>
            <a:endParaRPr lang="en-US" sz="2000" dirty="0">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Difficulty managing equipment</a:t>
            </a:r>
          </a:p>
          <a:p>
            <a:pPr>
              <a:buNone/>
            </a:pPr>
            <a:endParaRPr lang="en-US" sz="2000" dirty="0">
              <a:latin typeface="Times New Roman" panose="02020603050405020304" pitchFamily="18" charset="0"/>
              <a:cs typeface="Times New Roman" panose="02020603050405020304" pitchFamily="18" charset="0"/>
            </a:endParaRPr>
          </a:p>
          <a:p>
            <a:pPr>
              <a:buNone/>
            </a:pPr>
            <a:endParaRPr lang="en-US" sz="2000" dirty="0">
              <a:latin typeface="Times New Roman" panose="02020603050405020304" pitchFamily="18" charset="0"/>
              <a:cs typeface="Times New Roman" panose="02020603050405020304" pitchFamily="18" charset="0"/>
            </a:endParaRPr>
          </a:p>
        </p:txBody>
      </p:sp>
      <p:grpSp>
        <p:nvGrpSpPr>
          <p:cNvPr id="143" name="Google Shape;143;p17">
            <a:extLst>
              <a:ext uri="{FF2B5EF4-FFF2-40B4-BE49-F238E27FC236}">
                <a16:creationId xmlns:a16="http://schemas.microsoft.com/office/drawing/2014/main" id="{26E55D3C-C38C-B6B8-3C5E-1856AED5023F}"/>
              </a:ext>
            </a:extLst>
          </p:cNvPr>
          <p:cNvGrpSpPr/>
          <p:nvPr/>
        </p:nvGrpSpPr>
        <p:grpSpPr>
          <a:xfrm>
            <a:off x="15033" y="223935"/>
            <a:ext cx="12176967" cy="6630358"/>
            <a:chOff x="0" y="118871"/>
            <a:chExt cx="9144000" cy="4978908"/>
          </a:xfrm>
        </p:grpSpPr>
        <p:pic>
          <p:nvPicPr>
            <p:cNvPr id="144" name="Google Shape;144;p17">
              <a:extLst>
                <a:ext uri="{FF2B5EF4-FFF2-40B4-BE49-F238E27FC236}">
                  <a16:creationId xmlns:a16="http://schemas.microsoft.com/office/drawing/2014/main" id="{E63DB582-4C53-7F2D-C226-72FB2440E53D}"/>
                </a:ext>
              </a:extLst>
            </p:cNvPr>
            <p:cNvPicPr preferRelativeResize="0"/>
            <p:nvPr/>
          </p:nvPicPr>
          <p:blipFill rotWithShape="1">
            <a:blip r:embed="rId3">
              <a:alphaModFix/>
            </a:blip>
            <a:srcRect/>
            <a:stretch/>
          </p:blipFill>
          <p:spPr>
            <a:xfrm>
              <a:off x="0" y="712660"/>
              <a:ext cx="9144000" cy="97440"/>
            </a:xfrm>
            <a:prstGeom prst="rect">
              <a:avLst/>
            </a:prstGeom>
            <a:noFill/>
            <a:ln>
              <a:noFill/>
            </a:ln>
          </p:spPr>
        </p:pic>
        <p:sp>
          <p:nvSpPr>
            <p:cNvPr id="145" name="Google Shape;145;p17">
              <a:extLst>
                <a:ext uri="{FF2B5EF4-FFF2-40B4-BE49-F238E27FC236}">
                  <a16:creationId xmlns:a16="http://schemas.microsoft.com/office/drawing/2014/main" id="{7934614A-6370-D0F1-F6E2-F426E565BB4E}"/>
                </a:ext>
              </a:extLst>
            </p:cNvPr>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46" name="Google Shape;146;p17">
              <a:extLst>
                <a:ext uri="{FF2B5EF4-FFF2-40B4-BE49-F238E27FC236}">
                  <a16:creationId xmlns:a16="http://schemas.microsoft.com/office/drawing/2014/main" id="{42F1747B-B89B-7DF3-4588-50EA6627C560}"/>
                </a:ext>
              </a:extLst>
            </p:cNvPr>
            <p:cNvPicPr preferRelativeResize="0"/>
            <p:nvPr/>
          </p:nvPicPr>
          <p:blipFill rotWithShape="1">
            <a:blip r:embed="rId4">
              <a:alphaModFix/>
            </a:blip>
            <a:srcRect/>
            <a:stretch/>
          </p:blipFill>
          <p:spPr>
            <a:xfrm>
              <a:off x="274320" y="118871"/>
              <a:ext cx="141732" cy="4978908"/>
            </a:xfrm>
            <a:prstGeom prst="rect">
              <a:avLst/>
            </a:prstGeom>
            <a:noFill/>
            <a:ln>
              <a:noFill/>
            </a:ln>
          </p:spPr>
        </p:pic>
        <p:sp>
          <p:nvSpPr>
            <p:cNvPr id="147" name="Google Shape;147;p17">
              <a:extLst>
                <a:ext uri="{FF2B5EF4-FFF2-40B4-BE49-F238E27FC236}">
                  <a16:creationId xmlns:a16="http://schemas.microsoft.com/office/drawing/2014/main" id="{88B35107-C3BF-4D60-37E3-EEEC6676FF30}"/>
                </a:ext>
              </a:extLst>
            </p:cNvPr>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pic>
        <p:nvPicPr>
          <p:cNvPr id="148" name="Google Shape;148;p17" descr="https://lh7-us.googleusercontent.com/7ridFL7yczpWVCpPt4tsvP1mrI2juajd_SUhdJlST8S-oKcdijIgkSnaMC4UjbZ0h2AVaBmX4gX0v7iO6Nn55bkNpv7i2fhIqtqG_0iRA5BPZP9SPx1afMmJsWkxvFSxhhAfeP_no4vgIwNpH2alwQ">
            <a:extLst>
              <a:ext uri="{FF2B5EF4-FFF2-40B4-BE49-F238E27FC236}">
                <a16:creationId xmlns:a16="http://schemas.microsoft.com/office/drawing/2014/main" id="{15A0C944-071E-CA03-6557-8501769C7864}"/>
              </a:ext>
            </a:extLst>
          </p:cNvPr>
          <p:cNvPicPr preferRelativeResize="0"/>
          <p:nvPr/>
        </p:nvPicPr>
        <p:blipFill rotWithShape="1">
          <a:blip r:embed="rId5">
            <a:alphaModFix/>
          </a:blip>
          <a:srcRect/>
          <a:stretch/>
        </p:blipFill>
        <p:spPr>
          <a:xfrm>
            <a:off x="10918866" y="24397"/>
            <a:ext cx="933450" cy="933450"/>
          </a:xfrm>
          <a:prstGeom prst="rect">
            <a:avLst/>
          </a:prstGeom>
          <a:noFill/>
          <a:ln>
            <a:noFill/>
          </a:ln>
        </p:spPr>
      </p:pic>
      <p:sp>
        <p:nvSpPr>
          <p:cNvPr id="149" name="Google Shape;149;p17">
            <a:extLst>
              <a:ext uri="{FF2B5EF4-FFF2-40B4-BE49-F238E27FC236}">
                <a16:creationId xmlns:a16="http://schemas.microsoft.com/office/drawing/2014/main" id="{74307D9E-04C4-434C-E7ED-83319C01942A}"/>
              </a:ext>
            </a:extLst>
          </p:cNvPr>
          <p:cNvSpPr txBox="1"/>
          <p:nvPr/>
        </p:nvSpPr>
        <p:spPr>
          <a:xfrm>
            <a:off x="4428045" y="6435175"/>
            <a:ext cx="3335909" cy="179536"/>
          </a:xfrm>
          <a:prstGeom prst="rect">
            <a:avLst/>
          </a:prstGeom>
          <a:noFill/>
          <a:ln>
            <a:noFill/>
          </a:ln>
        </p:spPr>
        <p:txBody>
          <a:bodyPr spcFirstLastPara="1" wrap="square" lIns="0" tIns="0" rIns="0" bIns="0" anchor="t" anchorCtr="0">
            <a:spAutoFit/>
          </a:bodyPr>
          <a:lstStyle/>
          <a:p>
            <a:pPr marL="186690" marR="0" lvl="0" indent="0" algn="ctr" rtl="0">
              <a:lnSpc>
                <a:spcPct val="119583"/>
              </a:lnSpc>
              <a:spcBef>
                <a:spcPts val="0"/>
              </a:spcBef>
              <a:spcAft>
                <a:spcPts val="0"/>
              </a:spcAft>
              <a:buClr>
                <a:srgbClr val="878787"/>
              </a:buClr>
              <a:buSzPts val="1200"/>
              <a:buFont typeface="Georgia"/>
              <a:buNone/>
            </a:pPr>
            <a:r>
              <a:rPr lang="en-US" sz="1200" b="0" i="0" u="none" strike="noStrike" cap="none">
                <a:solidFill>
                  <a:srgbClr val="878787"/>
                </a:solidFill>
                <a:latin typeface="Georgia"/>
                <a:ea typeface="Georgia"/>
                <a:cs typeface="Georgia"/>
                <a:sym typeface="Georgia"/>
              </a:rPr>
              <a:t>Department of CSE (Data Science), DSCE</a:t>
            </a:r>
            <a:endParaRPr sz="1200" b="0" i="0" u="none" strike="noStrike" cap="none">
              <a:solidFill>
                <a:srgbClr val="878787"/>
              </a:solidFill>
              <a:latin typeface="Georgia"/>
              <a:ea typeface="Georgia"/>
              <a:cs typeface="Georgia"/>
              <a:sym typeface="Georgia"/>
            </a:endParaRPr>
          </a:p>
        </p:txBody>
      </p:sp>
      <p:sp>
        <p:nvSpPr>
          <p:cNvPr id="150" name="Google Shape;150;p17">
            <a:extLst>
              <a:ext uri="{FF2B5EF4-FFF2-40B4-BE49-F238E27FC236}">
                <a16:creationId xmlns:a16="http://schemas.microsoft.com/office/drawing/2014/main" id="{7A468A78-E357-1CC8-5EC2-37ECBD7F865D}"/>
              </a:ext>
            </a:extLst>
          </p:cNvPr>
          <p:cNvSpPr txBox="1"/>
          <p:nvPr/>
        </p:nvSpPr>
        <p:spPr>
          <a:xfrm>
            <a:off x="2514599" y="335058"/>
            <a:ext cx="7162800" cy="509905"/>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365F92"/>
              </a:buClr>
              <a:buSzPts val="3150"/>
              <a:buFont typeface="Cambria"/>
              <a:buNone/>
            </a:pPr>
            <a:r>
              <a:rPr lang="en-US" sz="3150" b="1" i="0" u="none" strike="noStrike" cap="none" dirty="0">
                <a:solidFill>
                  <a:srgbClr val="365F92"/>
                </a:solidFill>
                <a:latin typeface="Cambria"/>
                <a:ea typeface="Cambria"/>
                <a:cs typeface="Cambria"/>
                <a:sym typeface="Cambria"/>
              </a:rPr>
              <a:t>PROBLEM</a:t>
            </a:r>
            <a:r>
              <a:rPr lang="en-US" sz="3150" b="1" dirty="0">
                <a:solidFill>
                  <a:srgbClr val="365F92"/>
                </a:solidFill>
                <a:latin typeface="Cambria"/>
                <a:ea typeface="Cambria"/>
                <a:cs typeface="Cambria"/>
                <a:sym typeface="Cambria"/>
              </a:rPr>
              <a:t> </a:t>
            </a:r>
            <a:r>
              <a:rPr lang="en-US" sz="3150" b="1" i="0" u="none" strike="noStrike" cap="none" dirty="0">
                <a:solidFill>
                  <a:srgbClr val="365F92"/>
                </a:solidFill>
                <a:latin typeface="Cambria"/>
                <a:ea typeface="Cambria"/>
                <a:cs typeface="Cambria"/>
                <a:sym typeface="Cambria"/>
              </a:rPr>
              <a:t>STATEMENT</a:t>
            </a:r>
            <a:endParaRPr sz="3150" b="1" i="0" u="none" strike="noStrike" cap="none" dirty="0">
              <a:solidFill>
                <a:srgbClr val="365F92"/>
              </a:solidFill>
              <a:latin typeface="Cambria"/>
              <a:ea typeface="Cambria"/>
              <a:cs typeface="Cambria"/>
              <a:sym typeface="Cambria"/>
            </a:endParaRPr>
          </a:p>
        </p:txBody>
      </p:sp>
      <p:sp>
        <p:nvSpPr>
          <p:cNvPr id="2" name="TextBox 1">
            <a:extLst>
              <a:ext uri="{FF2B5EF4-FFF2-40B4-BE49-F238E27FC236}">
                <a16:creationId xmlns:a16="http://schemas.microsoft.com/office/drawing/2014/main" id="{E3C544C7-DB82-3789-34AF-218305834F07}"/>
              </a:ext>
            </a:extLst>
          </p:cNvPr>
          <p:cNvSpPr txBox="1"/>
          <p:nvPr/>
        </p:nvSpPr>
        <p:spPr>
          <a:xfrm>
            <a:off x="5700028" y="1314151"/>
            <a:ext cx="3977371" cy="2862322"/>
          </a:xfrm>
          <a:prstGeom prst="rect">
            <a:avLst/>
          </a:prstGeom>
          <a:noFill/>
        </p:spPr>
        <p:txBody>
          <a:bodyPr wrap="none" rtlCol="0">
            <a:spAutoFit/>
          </a:bodyPr>
          <a:lstStyle/>
          <a:p>
            <a:pPr marL="342900" indent="-3429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Solution Benefits</a:t>
            </a:r>
          </a:p>
          <a:p>
            <a:pPr>
              <a:buNone/>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90% faster member onboarding</a:t>
            </a:r>
          </a:p>
          <a:p>
            <a:pPr>
              <a:buNone/>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Real-time session availability</a:t>
            </a:r>
          </a:p>
          <a:p>
            <a:pPr>
              <a:buNone/>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Automated payment receipts</a:t>
            </a:r>
          </a:p>
          <a:p>
            <a:pPr>
              <a:buNone/>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Maintenance alerts for equipment</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4407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C4ABC34-78D9-91D5-2F50-26D2100EFA15}"/>
              </a:ext>
            </a:extLst>
          </p:cNvPr>
          <p:cNvSpPr>
            <a:spLocks noGrp="1"/>
          </p:cNvSpPr>
          <p:nvPr>
            <p:ph type="body" idx="1"/>
          </p:nvPr>
        </p:nvSpPr>
        <p:spPr>
          <a:xfrm>
            <a:off x="684970" y="1065608"/>
            <a:ext cx="3592390" cy="1809672"/>
          </a:xfrm>
        </p:spPr>
        <p:txBody>
          <a:bodyPr>
            <a:normAutofit/>
          </a:bodyPr>
          <a:lstStyle/>
          <a:p>
            <a:pPr>
              <a:buFont typeface="Wingdings" panose="05000000000000000000" pitchFamily="2" charset="2"/>
              <a:buChar char="Ø"/>
            </a:pPr>
            <a:r>
              <a:rPr lang="en-US" sz="2400" u="sng" dirty="0">
                <a:latin typeface="Times New Roman" panose="02020603050405020304" pitchFamily="18" charset="0"/>
                <a:cs typeface="Times New Roman" panose="02020603050405020304" pitchFamily="18" charset="0"/>
              </a:rPr>
              <a:t>Presentation Layer</a:t>
            </a:r>
          </a:p>
          <a:p>
            <a:r>
              <a:rPr lang="en-US" sz="2000" dirty="0">
                <a:latin typeface="Times New Roman" panose="02020603050405020304" pitchFamily="18" charset="0"/>
                <a:cs typeface="Times New Roman" panose="02020603050405020304" pitchFamily="18" charset="0"/>
              </a:rPr>
              <a:t>Flask templates (HTML/CSS/JS)</a:t>
            </a:r>
          </a:p>
        </p:txBody>
      </p:sp>
      <p:grpSp>
        <p:nvGrpSpPr>
          <p:cNvPr id="8" name="Google Shape;155;p18">
            <a:extLst>
              <a:ext uri="{FF2B5EF4-FFF2-40B4-BE49-F238E27FC236}">
                <a16:creationId xmlns:a16="http://schemas.microsoft.com/office/drawing/2014/main" id="{FA2A7554-2904-5A09-B944-65FA2144BF8A}"/>
              </a:ext>
            </a:extLst>
          </p:cNvPr>
          <p:cNvGrpSpPr/>
          <p:nvPr/>
        </p:nvGrpSpPr>
        <p:grpSpPr>
          <a:xfrm>
            <a:off x="33502" y="-14784"/>
            <a:ext cx="12176967" cy="6654230"/>
            <a:chOff x="0" y="118871"/>
            <a:chExt cx="9144000" cy="4978908"/>
          </a:xfrm>
        </p:grpSpPr>
        <p:pic>
          <p:nvPicPr>
            <p:cNvPr id="9" name="Google Shape;156;p18">
              <a:extLst>
                <a:ext uri="{FF2B5EF4-FFF2-40B4-BE49-F238E27FC236}">
                  <a16:creationId xmlns:a16="http://schemas.microsoft.com/office/drawing/2014/main" id="{5F105D6B-46F1-39F3-966B-2D62D5BABF00}"/>
                </a:ext>
              </a:extLst>
            </p:cNvPr>
            <p:cNvPicPr preferRelativeResize="0"/>
            <p:nvPr/>
          </p:nvPicPr>
          <p:blipFill rotWithShape="1">
            <a:blip r:embed="rId2">
              <a:alphaModFix/>
            </a:blip>
            <a:srcRect/>
            <a:stretch/>
          </p:blipFill>
          <p:spPr>
            <a:xfrm>
              <a:off x="0" y="712660"/>
              <a:ext cx="9144000" cy="97440"/>
            </a:xfrm>
            <a:prstGeom prst="rect">
              <a:avLst/>
            </a:prstGeom>
            <a:noFill/>
            <a:ln>
              <a:noFill/>
            </a:ln>
          </p:spPr>
        </p:pic>
        <p:sp>
          <p:nvSpPr>
            <p:cNvPr id="10" name="Google Shape;157;p18">
              <a:extLst>
                <a:ext uri="{FF2B5EF4-FFF2-40B4-BE49-F238E27FC236}">
                  <a16:creationId xmlns:a16="http://schemas.microsoft.com/office/drawing/2014/main" id="{8BC595F1-E1ED-C9BB-D294-42F9472D9E8A}"/>
                </a:ext>
              </a:extLst>
            </p:cNvPr>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1" name="Google Shape;158;p18">
              <a:extLst>
                <a:ext uri="{FF2B5EF4-FFF2-40B4-BE49-F238E27FC236}">
                  <a16:creationId xmlns:a16="http://schemas.microsoft.com/office/drawing/2014/main" id="{60F422C7-DE50-2997-249C-F1F34846825D}"/>
                </a:ext>
              </a:extLst>
            </p:cNvPr>
            <p:cNvPicPr preferRelativeResize="0"/>
            <p:nvPr/>
          </p:nvPicPr>
          <p:blipFill rotWithShape="1">
            <a:blip r:embed="rId3">
              <a:alphaModFix/>
            </a:blip>
            <a:srcRect/>
            <a:stretch/>
          </p:blipFill>
          <p:spPr>
            <a:xfrm>
              <a:off x="274320" y="118871"/>
              <a:ext cx="141732" cy="4978908"/>
            </a:xfrm>
            <a:prstGeom prst="rect">
              <a:avLst/>
            </a:prstGeom>
            <a:noFill/>
            <a:ln>
              <a:noFill/>
            </a:ln>
          </p:spPr>
        </p:pic>
        <p:sp>
          <p:nvSpPr>
            <p:cNvPr id="12" name="Google Shape;159;p18">
              <a:extLst>
                <a:ext uri="{FF2B5EF4-FFF2-40B4-BE49-F238E27FC236}">
                  <a16:creationId xmlns:a16="http://schemas.microsoft.com/office/drawing/2014/main" id="{1D6A8162-C374-8D12-CB1A-3F44A74EA049}"/>
                </a:ext>
              </a:extLst>
            </p:cNvPr>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sp>
        <p:nvSpPr>
          <p:cNvPr id="13" name="Google Shape;162;p18">
            <a:extLst>
              <a:ext uri="{FF2B5EF4-FFF2-40B4-BE49-F238E27FC236}">
                <a16:creationId xmlns:a16="http://schemas.microsoft.com/office/drawing/2014/main" id="{20B5209E-4923-A480-A32E-050A5C64D185}"/>
              </a:ext>
            </a:extLst>
          </p:cNvPr>
          <p:cNvSpPr txBox="1">
            <a:spLocks noGrp="1"/>
          </p:cNvSpPr>
          <p:nvPr>
            <p:ph type="title"/>
          </p:nvPr>
        </p:nvSpPr>
        <p:spPr>
          <a:xfrm>
            <a:off x="867183" y="101867"/>
            <a:ext cx="9947787" cy="446917"/>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000000"/>
              </a:buClr>
              <a:buSzPts val="2800"/>
              <a:buFont typeface="Arial"/>
              <a:buNone/>
            </a:pPr>
            <a:r>
              <a:rPr lang="en-US" sz="2800" b="1" dirty="0">
                <a:solidFill>
                  <a:srgbClr val="365F92"/>
                </a:solidFill>
                <a:latin typeface="Cambria"/>
                <a:ea typeface="Cambria"/>
                <a:cs typeface="Cambria"/>
                <a:sym typeface="Cambria"/>
              </a:rPr>
              <a:t>ARCHITECTURE OF THE PROJECT</a:t>
            </a:r>
            <a:endParaRPr sz="3150" b="1" i="0" u="none" strike="noStrike" cap="none" dirty="0">
              <a:solidFill>
                <a:srgbClr val="365F92"/>
              </a:solidFill>
              <a:latin typeface="Cambria"/>
              <a:ea typeface="Cambria"/>
              <a:cs typeface="Cambria"/>
              <a:sym typeface="Cambria"/>
            </a:endParaRPr>
          </a:p>
        </p:txBody>
      </p:sp>
      <p:pic>
        <p:nvPicPr>
          <p:cNvPr id="14" name="Google Shape;160;p18" descr="https://lh7-us.googleusercontent.com/7ridFL7yczpWVCpPt4tsvP1mrI2juajd_SUhdJlST8S-oKcdijIgkSnaMC4UjbZ0h2AVaBmX4gX0v7iO6Nn55bkNpv7i2fhIqtqG_0iRA5BPZP9SPx1afMmJsWkxvFSxhhAfeP_no4vgIwNpH2alwQ">
            <a:extLst>
              <a:ext uri="{FF2B5EF4-FFF2-40B4-BE49-F238E27FC236}">
                <a16:creationId xmlns:a16="http://schemas.microsoft.com/office/drawing/2014/main" id="{E46EC5BF-7293-69C1-DAA6-CE5537DCDFB9}"/>
              </a:ext>
            </a:extLst>
          </p:cNvPr>
          <p:cNvPicPr preferRelativeResize="0"/>
          <p:nvPr/>
        </p:nvPicPr>
        <p:blipFill rotWithShape="1">
          <a:blip r:embed="rId4">
            <a:alphaModFix/>
          </a:blip>
          <a:srcRect/>
          <a:stretch/>
        </p:blipFill>
        <p:spPr>
          <a:xfrm>
            <a:off x="11094600" y="28423"/>
            <a:ext cx="815178" cy="593806"/>
          </a:xfrm>
          <a:prstGeom prst="rect">
            <a:avLst/>
          </a:prstGeom>
          <a:noFill/>
          <a:ln>
            <a:noFill/>
          </a:ln>
        </p:spPr>
      </p:pic>
      <p:sp>
        <p:nvSpPr>
          <p:cNvPr id="2" name="TextBox 1">
            <a:extLst>
              <a:ext uri="{FF2B5EF4-FFF2-40B4-BE49-F238E27FC236}">
                <a16:creationId xmlns:a16="http://schemas.microsoft.com/office/drawing/2014/main" id="{DB760E1A-8D7C-CB2C-EEDA-F297DFEA60BF}"/>
              </a:ext>
            </a:extLst>
          </p:cNvPr>
          <p:cNvSpPr txBox="1"/>
          <p:nvPr/>
        </p:nvSpPr>
        <p:spPr>
          <a:xfrm>
            <a:off x="750179" y="2350641"/>
            <a:ext cx="2775119" cy="1384995"/>
          </a:xfrm>
          <a:prstGeom prst="rect">
            <a:avLst/>
          </a:prstGeom>
          <a:noFill/>
        </p:spPr>
        <p:txBody>
          <a:bodyPr wrap="none" rtlCol="0">
            <a:spAutoFit/>
          </a:bodyPr>
          <a:lstStyle/>
          <a:p>
            <a:pPr marL="342900" indent="-342900">
              <a:buFont typeface="Wingdings" panose="05000000000000000000" pitchFamily="2" charset="2"/>
              <a:buChar char="Ø"/>
            </a:pPr>
            <a:r>
              <a:rPr lang="en-IN" sz="2400" u="sng" dirty="0">
                <a:latin typeface="Times New Roman" panose="02020603050405020304" pitchFamily="18" charset="0"/>
                <a:cs typeface="Times New Roman" panose="02020603050405020304" pitchFamily="18" charset="0"/>
              </a:rPr>
              <a:t>Application Layer</a:t>
            </a:r>
          </a:p>
          <a:p>
            <a:pPr marL="342900" indent="-34290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Python Flask routes</a:t>
            </a:r>
          </a:p>
          <a:p>
            <a:pPr marL="342900" indent="-342900">
              <a:buFont typeface="Arial" panose="020B0604020202020204" pitchFamily="34" charset="0"/>
              <a:buChar char="•"/>
            </a:pPr>
            <a:r>
              <a:rPr lang="en-IN" sz="2000" dirty="0" err="1">
                <a:latin typeface="Times New Roman" panose="02020603050405020304" pitchFamily="18" charset="0"/>
                <a:cs typeface="Times New Roman" panose="02020603050405020304" pitchFamily="18" charset="0"/>
              </a:rPr>
              <a:t>cx_Oracle</a:t>
            </a:r>
            <a:r>
              <a:rPr lang="en-IN" sz="2000" dirty="0">
                <a:latin typeface="Times New Roman" panose="02020603050405020304" pitchFamily="18" charset="0"/>
                <a:cs typeface="Times New Roman" panose="02020603050405020304" pitchFamily="18" charset="0"/>
              </a:rPr>
              <a:t> connector</a:t>
            </a:r>
          </a:p>
        </p:txBody>
      </p:sp>
      <p:sp>
        <p:nvSpPr>
          <p:cNvPr id="3" name="TextBox 2">
            <a:extLst>
              <a:ext uri="{FF2B5EF4-FFF2-40B4-BE49-F238E27FC236}">
                <a16:creationId xmlns:a16="http://schemas.microsoft.com/office/drawing/2014/main" id="{2C89349A-720F-2178-E986-B272EF97846E}"/>
              </a:ext>
            </a:extLst>
          </p:cNvPr>
          <p:cNvSpPr txBox="1"/>
          <p:nvPr/>
        </p:nvSpPr>
        <p:spPr>
          <a:xfrm>
            <a:off x="750179" y="3982721"/>
            <a:ext cx="3360215" cy="2308324"/>
          </a:xfrm>
          <a:prstGeom prst="rect">
            <a:avLst/>
          </a:prstGeom>
          <a:noFill/>
        </p:spPr>
        <p:txBody>
          <a:bodyPr wrap="none" rtlCol="0">
            <a:spAutoFit/>
          </a:bodyPr>
          <a:lstStyle/>
          <a:p>
            <a:pPr marL="457200" indent="-457200">
              <a:buFont typeface="Wingdings" panose="05000000000000000000" pitchFamily="2" charset="2"/>
              <a:buChar char="Ø"/>
            </a:pPr>
            <a:r>
              <a:rPr lang="en-IN" sz="2400" u="sng" dirty="0">
                <a:latin typeface="Times New Roman" panose="02020603050405020304" pitchFamily="18" charset="0"/>
                <a:cs typeface="Times New Roman" panose="02020603050405020304" pitchFamily="18" charset="0"/>
              </a:rPr>
              <a:t>Database Layer</a:t>
            </a:r>
          </a:p>
          <a:p>
            <a:pPr marL="457200" indent="-457200">
              <a:buFont typeface="Wingdings" panose="05000000000000000000" pitchFamily="2" charset="2"/>
              <a:buChar char="Ø"/>
            </a:pPr>
            <a:endParaRPr lang="en-IN"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Oracle XE 21c</a:t>
            </a: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Tables: Members, Trainers,</a:t>
            </a:r>
          </a:p>
          <a:p>
            <a:r>
              <a:rPr lang="en-IN" sz="2000" dirty="0">
                <a:latin typeface="Times New Roman" panose="02020603050405020304" pitchFamily="18" charset="0"/>
                <a:cs typeface="Times New Roman" panose="02020603050405020304" pitchFamily="18" charset="0"/>
              </a:rPr>
              <a:t>      Payments, etc.</a:t>
            </a: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3 Stored Procedures</a:t>
            </a:r>
          </a:p>
          <a:p>
            <a:pPr marL="342900" indent="-342900">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3 Triggers</a:t>
            </a:r>
          </a:p>
        </p:txBody>
      </p:sp>
      <p:pic>
        <p:nvPicPr>
          <p:cNvPr id="5" name="Picture 4">
            <a:extLst>
              <a:ext uri="{FF2B5EF4-FFF2-40B4-BE49-F238E27FC236}">
                <a16:creationId xmlns:a16="http://schemas.microsoft.com/office/drawing/2014/main" id="{C8810B33-2C40-7713-CA24-704129F267E2}"/>
              </a:ext>
            </a:extLst>
          </p:cNvPr>
          <p:cNvPicPr>
            <a:picLocks noChangeAspect="1"/>
          </p:cNvPicPr>
          <p:nvPr/>
        </p:nvPicPr>
        <p:blipFill>
          <a:blip r:embed="rId5"/>
          <a:stretch>
            <a:fillRect/>
          </a:stretch>
        </p:blipFill>
        <p:spPr>
          <a:xfrm>
            <a:off x="4583664" y="1660132"/>
            <a:ext cx="7418413" cy="4645177"/>
          </a:xfrm>
          <a:prstGeom prst="rect">
            <a:avLst/>
          </a:prstGeom>
        </p:spPr>
      </p:pic>
    </p:spTree>
    <p:extLst>
      <p:ext uri="{BB962C8B-B14F-4D97-AF65-F5344CB8AC3E}">
        <p14:creationId xmlns:p14="http://schemas.microsoft.com/office/powerpoint/2010/main" val="1517133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0DD6B9-74A8-D849-1331-8F39FC061DCC}"/>
            </a:ext>
          </a:extLst>
        </p:cNvPr>
        <p:cNvGrpSpPr/>
        <p:nvPr/>
      </p:nvGrpSpPr>
      <p:grpSpPr>
        <a:xfrm>
          <a:off x="0" y="0"/>
          <a:ext cx="0" cy="0"/>
          <a:chOff x="0" y="0"/>
          <a:chExt cx="0" cy="0"/>
        </a:xfrm>
      </p:grpSpPr>
      <p:grpSp>
        <p:nvGrpSpPr>
          <p:cNvPr id="8" name="Google Shape;155;p18">
            <a:extLst>
              <a:ext uri="{FF2B5EF4-FFF2-40B4-BE49-F238E27FC236}">
                <a16:creationId xmlns:a16="http://schemas.microsoft.com/office/drawing/2014/main" id="{957A8AE5-FE1E-DC20-767E-78D725CCE788}"/>
              </a:ext>
            </a:extLst>
          </p:cNvPr>
          <p:cNvGrpSpPr/>
          <p:nvPr/>
        </p:nvGrpSpPr>
        <p:grpSpPr>
          <a:xfrm>
            <a:off x="33502" y="-14784"/>
            <a:ext cx="12176967" cy="6654230"/>
            <a:chOff x="0" y="118871"/>
            <a:chExt cx="9144000" cy="4978908"/>
          </a:xfrm>
        </p:grpSpPr>
        <p:pic>
          <p:nvPicPr>
            <p:cNvPr id="9" name="Google Shape;156;p18">
              <a:extLst>
                <a:ext uri="{FF2B5EF4-FFF2-40B4-BE49-F238E27FC236}">
                  <a16:creationId xmlns:a16="http://schemas.microsoft.com/office/drawing/2014/main" id="{8C7B6B51-7158-82FA-7B83-34139B59D944}"/>
                </a:ext>
              </a:extLst>
            </p:cNvPr>
            <p:cNvPicPr preferRelativeResize="0"/>
            <p:nvPr/>
          </p:nvPicPr>
          <p:blipFill rotWithShape="1">
            <a:blip r:embed="rId2">
              <a:alphaModFix/>
            </a:blip>
            <a:srcRect/>
            <a:stretch/>
          </p:blipFill>
          <p:spPr>
            <a:xfrm>
              <a:off x="0" y="712660"/>
              <a:ext cx="9144000" cy="97440"/>
            </a:xfrm>
            <a:prstGeom prst="rect">
              <a:avLst/>
            </a:prstGeom>
            <a:noFill/>
            <a:ln>
              <a:noFill/>
            </a:ln>
          </p:spPr>
        </p:pic>
        <p:sp>
          <p:nvSpPr>
            <p:cNvPr id="10" name="Google Shape;157;p18">
              <a:extLst>
                <a:ext uri="{FF2B5EF4-FFF2-40B4-BE49-F238E27FC236}">
                  <a16:creationId xmlns:a16="http://schemas.microsoft.com/office/drawing/2014/main" id="{FDB697C1-D2D2-D122-5E3A-2E874F81B670}"/>
                </a:ext>
              </a:extLst>
            </p:cNvPr>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1" name="Google Shape;158;p18">
              <a:extLst>
                <a:ext uri="{FF2B5EF4-FFF2-40B4-BE49-F238E27FC236}">
                  <a16:creationId xmlns:a16="http://schemas.microsoft.com/office/drawing/2014/main" id="{4C564099-1E9F-1A22-8F92-ECB70A0584C9}"/>
                </a:ext>
              </a:extLst>
            </p:cNvPr>
            <p:cNvPicPr preferRelativeResize="0"/>
            <p:nvPr/>
          </p:nvPicPr>
          <p:blipFill rotWithShape="1">
            <a:blip r:embed="rId3">
              <a:alphaModFix/>
            </a:blip>
            <a:srcRect/>
            <a:stretch/>
          </p:blipFill>
          <p:spPr>
            <a:xfrm>
              <a:off x="274320" y="118871"/>
              <a:ext cx="141732" cy="4978908"/>
            </a:xfrm>
            <a:prstGeom prst="rect">
              <a:avLst/>
            </a:prstGeom>
            <a:noFill/>
            <a:ln>
              <a:noFill/>
            </a:ln>
          </p:spPr>
        </p:pic>
        <p:sp>
          <p:nvSpPr>
            <p:cNvPr id="12" name="Google Shape;159;p18">
              <a:extLst>
                <a:ext uri="{FF2B5EF4-FFF2-40B4-BE49-F238E27FC236}">
                  <a16:creationId xmlns:a16="http://schemas.microsoft.com/office/drawing/2014/main" id="{9BEE13EB-CEA7-7FBC-9FA9-E821F19EE861}"/>
                </a:ext>
              </a:extLst>
            </p:cNvPr>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sp>
        <p:nvSpPr>
          <p:cNvPr id="13" name="Google Shape;162;p18">
            <a:extLst>
              <a:ext uri="{FF2B5EF4-FFF2-40B4-BE49-F238E27FC236}">
                <a16:creationId xmlns:a16="http://schemas.microsoft.com/office/drawing/2014/main" id="{26157108-4B72-736E-FAEB-4B3F13651DB5}"/>
              </a:ext>
            </a:extLst>
          </p:cNvPr>
          <p:cNvSpPr txBox="1">
            <a:spLocks noGrp="1"/>
          </p:cNvSpPr>
          <p:nvPr>
            <p:ph type="title"/>
          </p:nvPr>
        </p:nvSpPr>
        <p:spPr>
          <a:xfrm>
            <a:off x="867183" y="101867"/>
            <a:ext cx="9947787" cy="446917"/>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000000"/>
              </a:buClr>
              <a:buSzPts val="2800"/>
              <a:buFont typeface="Arial"/>
              <a:buNone/>
            </a:pPr>
            <a:r>
              <a:rPr lang="en-US" sz="2800" b="1" dirty="0">
                <a:solidFill>
                  <a:srgbClr val="365F92"/>
                </a:solidFill>
                <a:latin typeface="Cambria"/>
                <a:ea typeface="Cambria"/>
                <a:cs typeface="Cambria"/>
                <a:sym typeface="Cambria"/>
              </a:rPr>
              <a:t>ARCHITECTURE OF THE PROJECT</a:t>
            </a:r>
            <a:endParaRPr sz="3150" b="1" i="0" u="none" strike="noStrike" cap="none" dirty="0">
              <a:solidFill>
                <a:srgbClr val="365F92"/>
              </a:solidFill>
              <a:latin typeface="Cambria"/>
              <a:ea typeface="Cambria"/>
              <a:cs typeface="Cambria"/>
              <a:sym typeface="Cambria"/>
            </a:endParaRPr>
          </a:p>
        </p:txBody>
      </p:sp>
      <p:pic>
        <p:nvPicPr>
          <p:cNvPr id="14" name="Google Shape;160;p18" descr="https://lh7-us.googleusercontent.com/7ridFL7yczpWVCpPt4tsvP1mrI2juajd_SUhdJlST8S-oKcdijIgkSnaMC4UjbZ0h2AVaBmX4gX0v7iO6Nn55bkNpv7i2fhIqtqG_0iRA5BPZP9SPx1afMmJsWkxvFSxhhAfeP_no4vgIwNpH2alwQ">
            <a:extLst>
              <a:ext uri="{FF2B5EF4-FFF2-40B4-BE49-F238E27FC236}">
                <a16:creationId xmlns:a16="http://schemas.microsoft.com/office/drawing/2014/main" id="{E7A7B02E-63F4-B31A-846E-F937EE3B108C}"/>
              </a:ext>
            </a:extLst>
          </p:cNvPr>
          <p:cNvPicPr preferRelativeResize="0"/>
          <p:nvPr/>
        </p:nvPicPr>
        <p:blipFill rotWithShape="1">
          <a:blip r:embed="rId4">
            <a:alphaModFix/>
          </a:blip>
          <a:srcRect/>
          <a:stretch/>
        </p:blipFill>
        <p:spPr>
          <a:xfrm>
            <a:off x="11094600" y="28423"/>
            <a:ext cx="815178" cy="593806"/>
          </a:xfrm>
          <a:prstGeom prst="rect">
            <a:avLst/>
          </a:prstGeom>
          <a:noFill/>
          <a:ln>
            <a:noFill/>
          </a:ln>
        </p:spPr>
      </p:pic>
      <p:pic>
        <p:nvPicPr>
          <p:cNvPr id="16" name="Picture 15">
            <a:extLst>
              <a:ext uri="{FF2B5EF4-FFF2-40B4-BE49-F238E27FC236}">
                <a16:creationId xmlns:a16="http://schemas.microsoft.com/office/drawing/2014/main" id="{B8488734-63A3-2676-5AA6-96D552ECCB97}"/>
              </a:ext>
            </a:extLst>
          </p:cNvPr>
          <p:cNvPicPr>
            <a:picLocks noChangeAspect="1"/>
          </p:cNvPicPr>
          <p:nvPr/>
        </p:nvPicPr>
        <p:blipFill>
          <a:blip r:embed="rId5"/>
          <a:stretch>
            <a:fillRect/>
          </a:stretch>
        </p:blipFill>
        <p:spPr>
          <a:xfrm>
            <a:off x="1833870" y="947307"/>
            <a:ext cx="8820070" cy="5907726"/>
          </a:xfrm>
          <a:prstGeom prst="rect">
            <a:avLst/>
          </a:prstGeom>
        </p:spPr>
      </p:pic>
    </p:spTree>
    <p:extLst>
      <p:ext uri="{BB962C8B-B14F-4D97-AF65-F5344CB8AC3E}">
        <p14:creationId xmlns:p14="http://schemas.microsoft.com/office/powerpoint/2010/main" val="445462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53D6C2-AEBC-2176-D291-1CA725D97C3D}"/>
            </a:ext>
          </a:extLst>
        </p:cNvPr>
        <p:cNvGrpSpPr/>
        <p:nvPr/>
      </p:nvGrpSpPr>
      <p:grpSpPr>
        <a:xfrm>
          <a:off x="0" y="0"/>
          <a:ext cx="0" cy="0"/>
          <a:chOff x="0" y="0"/>
          <a:chExt cx="0" cy="0"/>
        </a:xfrm>
      </p:grpSpPr>
      <p:grpSp>
        <p:nvGrpSpPr>
          <p:cNvPr id="8" name="Google Shape;155;p18">
            <a:extLst>
              <a:ext uri="{FF2B5EF4-FFF2-40B4-BE49-F238E27FC236}">
                <a16:creationId xmlns:a16="http://schemas.microsoft.com/office/drawing/2014/main" id="{5A485C12-6BF8-E0AA-C432-7FD02CF43EBC}"/>
              </a:ext>
            </a:extLst>
          </p:cNvPr>
          <p:cNvGrpSpPr/>
          <p:nvPr/>
        </p:nvGrpSpPr>
        <p:grpSpPr>
          <a:xfrm>
            <a:off x="33502" y="-14784"/>
            <a:ext cx="12176967" cy="6654230"/>
            <a:chOff x="0" y="118871"/>
            <a:chExt cx="9144000" cy="4978908"/>
          </a:xfrm>
        </p:grpSpPr>
        <p:pic>
          <p:nvPicPr>
            <p:cNvPr id="9" name="Google Shape;156;p18">
              <a:extLst>
                <a:ext uri="{FF2B5EF4-FFF2-40B4-BE49-F238E27FC236}">
                  <a16:creationId xmlns:a16="http://schemas.microsoft.com/office/drawing/2014/main" id="{5D3BD991-5462-8416-04A7-38D37D6045F6}"/>
                </a:ext>
              </a:extLst>
            </p:cNvPr>
            <p:cNvPicPr preferRelativeResize="0"/>
            <p:nvPr/>
          </p:nvPicPr>
          <p:blipFill rotWithShape="1">
            <a:blip r:embed="rId2">
              <a:alphaModFix/>
            </a:blip>
            <a:srcRect/>
            <a:stretch/>
          </p:blipFill>
          <p:spPr>
            <a:xfrm>
              <a:off x="0" y="712660"/>
              <a:ext cx="9144000" cy="97440"/>
            </a:xfrm>
            <a:prstGeom prst="rect">
              <a:avLst/>
            </a:prstGeom>
            <a:noFill/>
            <a:ln>
              <a:noFill/>
            </a:ln>
          </p:spPr>
        </p:pic>
        <p:sp>
          <p:nvSpPr>
            <p:cNvPr id="10" name="Google Shape;157;p18">
              <a:extLst>
                <a:ext uri="{FF2B5EF4-FFF2-40B4-BE49-F238E27FC236}">
                  <a16:creationId xmlns:a16="http://schemas.microsoft.com/office/drawing/2014/main" id="{79B9A7B8-8D9E-0600-B9C2-BA1491521854}"/>
                </a:ext>
              </a:extLst>
            </p:cNvPr>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1" name="Google Shape;158;p18">
              <a:extLst>
                <a:ext uri="{FF2B5EF4-FFF2-40B4-BE49-F238E27FC236}">
                  <a16:creationId xmlns:a16="http://schemas.microsoft.com/office/drawing/2014/main" id="{480F1CE3-CC96-074A-82C0-C34C14143500}"/>
                </a:ext>
              </a:extLst>
            </p:cNvPr>
            <p:cNvPicPr preferRelativeResize="0"/>
            <p:nvPr/>
          </p:nvPicPr>
          <p:blipFill rotWithShape="1">
            <a:blip r:embed="rId3">
              <a:alphaModFix/>
            </a:blip>
            <a:srcRect/>
            <a:stretch/>
          </p:blipFill>
          <p:spPr>
            <a:xfrm>
              <a:off x="274320" y="118871"/>
              <a:ext cx="141732" cy="4978908"/>
            </a:xfrm>
            <a:prstGeom prst="rect">
              <a:avLst/>
            </a:prstGeom>
            <a:noFill/>
            <a:ln>
              <a:noFill/>
            </a:ln>
          </p:spPr>
        </p:pic>
        <p:sp>
          <p:nvSpPr>
            <p:cNvPr id="12" name="Google Shape;159;p18">
              <a:extLst>
                <a:ext uri="{FF2B5EF4-FFF2-40B4-BE49-F238E27FC236}">
                  <a16:creationId xmlns:a16="http://schemas.microsoft.com/office/drawing/2014/main" id="{7CBC7214-A694-D8BD-CB81-0F993114EAD8}"/>
                </a:ext>
              </a:extLst>
            </p:cNvPr>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sp>
        <p:nvSpPr>
          <p:cNvPr id="13" name="Google Shape;162;p18">
            <a:extLst>
              <a:ext uri="{FF2B5EF4-FFF2-40B4-BE49-F238E27FC236}">
                <a16:creationId xmlns:a16="http://schemas.microsoft.com/office/drawing/2014/main" id="{8E7AAABE-FAFF-9A9E-267A-3B4EB25BAA39}"/>
              </a:ext>
            </a:extLst>
          </p:cNvPr>
          <p:cNvSpPr txBox="1">
            <a:spLocks noGrp="1"/>
          </p:cNvSpPr>
          <p:nvPr>
            <p:ph type="title"/>
          </p:nvPr>
        </p:nvSpPr>
        <p:spPr>
          <a:xfrm>
            <a:off x="867183" y="101867"/>
            <a:ext cx="9947787" cy="446917"/>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000000"/>
              </a:buClr>
              <a:buSzPts val="2800"/>
              <a:buFont typeface="Arial"/>
              <a:buNone/>
            </a:pPr>
            <a:r>
              <a:rPr lang="en-US" sz="2800" b="1" dirty="0">
                <a:solidFill>
                  <a:srgbClr val="365F92"/>
                </a:solidFill>
                <a:latin typeface="Cambria"/>
                <a:ea typeface="Cambria"/>
                <a:cs typeface="Cambria"/>
                <a:sym typeface="Cambria"/>
              </a:rPr>
              <a:t>ARCHITECTURE OF THE PROJECT</a:t>
            </a:r>
            <a:endParaRPr sz="3150" b="1" i="0" u="none" strike="noStrike" cap="none" dirty="0">
              <a:solidFill>
                <a:srgbClr val="365F92"/>
              </a:solidFill>
              <a:latin typeface="Cambria"/>
              <a:ea typeface="Cambria"/>
              <a:cs typeface="Cambria"/>
              <a:sym typeface="Cambria"/>
            </a:endParaRPr>
          </a:p>
        </p:txBody>
      </p:sp>
      <p:pic>
        <p:nvPicPr>
          <p:cNvPr id="14" name="Google Shape;160;p18" descr="https://lh7-us.googleusercontent.com/7ridFL7yczpWVCpPt4tsvP1mrI2juajd_SUhdJlST8S-oKcdijIgkSnaMC4UjbZ0h2AVaBmX4gX0v7iO6Nn55bkNpv7i2fhIqtqG_0iRA5BPZP9SPx1afMmJsWkxvFSxhhAfeP_no4vgIwNpH2alwQ">
            <a:extLst>
              <a:ext uri="{FF2B5EF4-FFF2-40B4-BE49-F238E27FC236}">
                <a16:creationId xmlns:a16="http://schemas.microsoft.com/office/drawing/2014/main" id="{5ECEC693-E934-A449-4800-EA07902253E4}"/>
              </a:ext>
            </a:extLst>
          </p:cNvPr>
          <p:cNvPicPr preferRelativeResize="0"/>
          <p:nvPr/>
        </p:nvPicPr>
        <p:blipFill rotWithShape="1">
          <a:blip r:embed="rId4">
            <a:alphaModFix/>
          </a:blip>
          <a:srcRect/>
          <a:stretch/>
        </p:blipFill>
        <p:spPr>
          <a:xfrm>
            <a:off x="11094600" y="28423"/>
            <a:ext cx="815178" cy="593806"/>
          </a:xfrm>
          <a:prstGeom prst="rect">
            <a:avLst/>
          </a:prstGeom>
          <a:noFill/>
          <a:ln>
            <a:noFill/>
          </a:ln>
        </p:spPr>
      </p:pic>
      <p:sp>
        <p:nvSpPr>
          <p:cNvPr id="19" name="TextBox 18">
            <a:extLst>
              <a:ext uri="{FF2B5EF4-FFF2-40B4-BE49-F238E27FC236}">
                <a16:creationId xmlns:a16="http://schemas.microsoft.com/office/drawing/2014/main" id="{FFAD5323-6DEB-ED3A-C25A-EAF374147BF2}"/>
              </a:ext>
            </a:extLst>
          </p:cNvPr>
          <p:cNvSpPr txBox="1"/>
          <p:nvPr/>
        </p:nvSpPr>
        <p:spPr>
          <a:xfrm>
            <a:off x="1226445" y="1073812"/>
            <a:ext cx="1672253" cy="369332"/>
          </a:xfrm>
          <a:prstGeom prst="rect">
            <a:avLst/>
          </a:prstGeom>
          <a:noFill/>
        </p:spPr>
        <p:txBody>
          <a:bodyPr wrap="none" rtlCol="0">
            <a:spAutoFit/>
          </a:bodyPr>
          <a:lstStyle/>
          <a:p>
            <a:r>
              <a:rPr lang="en-US" sz="1800" b="1" dirty="0">
                <a:latin typeface="Times New Roman" panose="02020603050405020304" pitchFamily="18" charset="0"/>
                <a:cs typeface="Times New Roman" panose="02020603050405020304" pitchFamily="18" charset="0"/>
              </a:rPr>
              <a:t>HOME PAGE </a:t>
            </a:r>
            <a:endParaRPr lang="en-IN" sz="1800" b="1"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7C97C400-433C-8D13-1EF0-8701642B5EFE}"/>
              </a:ext>
            </a:extLst>
          </p:cNvPr>
          <p:cNvPicPr>
            <a:picLocks noChangeAspect="1"/>
          </p:cNvPicPr>
          <p:nvPr/>
        </p:nvPicPr>
        <p:blipFill>
          <a:blip r:embed="rId5"/>
          <a:stretch>
            <a:fillRect/>
          </a:stretch>
        </p:blipFill>
        <p:spPr>
          <a:xfrm>
            <a:off x="952863" y="1499716"/>
            <a:ext cx="10762011" cy="5139730"/>
          </a:xfrm>
          <a:prstGeom prst="rect">
            <a:avLst/>
          </a:prstGeom>
        </p:spPr>
      </p:pic>
    </p:spTree>
    <p:extLst>
      <p:ext uri="{BB962C8B-B14F-4D97-AF65-F5344CB8AC3E}">
        <p14:creationId xmlns:p14="http://schemas.microsoft.com/office/powerpoint/2010/main" val="2455431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80E0C5-76EC-EB5F-020B-13D52454F69B}"/>
            </a:ext>
          </a:extLst>
        </p:cNvPr>
        <p:cNvGrpSpPr/>
        <p:nvPr/>
      </p:nvGrpSpPr>
      <p:grpSpPr>
        <a:xfrm>
          <a:off x="0" y="0"/>
          <a:ext cx="0" cy="0"/>
          <a:chOff x="0" y="0"/>
          <a:chExt cx="0" cy="0"/>
        </a:xfrm>
      </p:grpSpPr>
      <p:grpSp>
        <p:nvGrpSpPr>
          <p:cNvPr id="8" name="Google Shape;155;p18">
            <a:extLst>
              <a:ext uri="{FF2B5EF4-FFF2-40B4-BE49-F238E27FC236}">
                <a16:creationId xmlns:a16="http://schemas.microsoft.com/office/drawing/2014/main" id="{028FE3C0-79A2-F477-8A7D-E782FFDAC135}"/>
              </a:ext>
            </a:extLst>
          </p:cNvPr>
          <p:cNvGrpSpPr/>
          <p:nvPr/>
        </p:nvGrpSpPr>
        <p:grpSpPr>
          <a:xfrm>
            <a:off x="33502" y="-14784"/>
            <a:ext cx="12176967" cy="6654230"/>
            <a:chOff x="0" y="118871"/>
            <a:chExt cx="9144000" cy="4978908"/>
          </a:xfrm>
        </p:grpSpPr>
        <p:pic>
          <p:nvPicPr>
            <p:cNvPr id="9" name="Google Shape;156;p18">
              <a:extLst>
                <a:ext uri="{FF2B5EF4-FFF2-40B4-BE49-F238E27FC236}">
                  <a16:creationId xmlns:a16="http://schemas.microsoft.com/office/drawing/2014/main" id="{18725EBC-01CA-F480-7A9F-CC57D070AB59}"/>
                </a:ext>
              </a:extLst>
            </p:cNvPr>
            <p:cNvPicPr preferRelativeResize="0"/>
            <p:nvPr/>
          </p:nvPicPr>
          <p:blipFill rotWithShape="1">
            <a:blip r:embed="rId2">
              <a:alphaModFix/>
            </a:blip>
            <a:srcRect/>
            <a:stretch/>
          </p:blipFill>
          <p:spPr>
            <a:xfrm>
              <a:off x="0" y="712660"/>
              <a:ext cx="9144000" cy="97440"/>
            </a:xfrm>
            <a:prstGeom prst="rect">
              <a:avLst/>
            </a:prstGeom>
            <a:noFill/>
            <a:ln>
              <a:noFill/>
            </a:ln>
          </p:spPr>
        </p:pic>
        <p:sp>
          <p:nvSpPr>
            <p:cNvPr id="10" name="Google Shape;157;p18">
              <a:extLst>
                <a:ext uri="{FF2B5EF4-FFF2-40B4-BE49-F238E27FC236}">
                  <a16:creationId xmlns:a16="http://schemas.microsoft.com/office/drawing/2014/main" id="{7A02EDF8-26AA-A6C1-CB24-9F927B33D369}"/>
                </a:ext>
              </a:extLst>
            </p:cNvPr>
            <p:cNvSpPr/>
            <p:nvPr/>
          </p:nvSpPr>
          <p:spPr>
            <a:xfrm>
              <a:off x="0" y="741298"/>
              <a:ext cx="9144000" cy="0"/>
            </a:xfrm>
            <a:custGeom>
              <a:avLst/>
              <a:gdLst/>
              <a:ahLst/>
              <a:cxnLst/>
              <a:rect l="l" t="t" r="r" b="b"/>
              <a:pathLst>
                <a:path w="9144000" h="120000" extrusionOk="0">
                  <a:moveTo>
                    <a:pt x="0" y="0"/>
                  </a:moveTo>
                  <a:lnTo>
                    <a:pt x="9144000" y="0"/>
                  </a:lnTo>
                </a:path>
              </a:pathLst>
            </a:custGeom>
            <a:noFill/>
            <a:ln w="38125" cap="flat" cmpd="sng">
              <a:solidFill>
                <a:srgbClr val="4F81BC"/>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pic>
          <p:nvPicPr>
            <p:cNvPr id="11" name="Google Shape;158;p18">
              <a:extLst>
                <a:ext uri="{FF2B5EF4-FFF2-40B4-BE49-F238E27FC236}">
                  <a16:creationId xmlns:a16="http://schemas.microsoft.com/office/drawing/2014/main" id="{4B952AF1-1EF9-70B7-ACF4-83C9416904CE}"/>
                </a:ext>
              </a:extLst>
            </p:cNvPr>
            <p:cNvPicPr preferRelativeResize="0"/>
            <p:nvPr/>
          </p:nvPicPr>
          <p:blipFill rotWithShape="1">
            <a:blip r:embed="rId3">
              <a:alphaModFix/>
            </a:blip>
            <a:srcRect/>
            <a:stretch/>
          </p:blipFill>
          <p:spPr>
            <a:xfrm>
              <a:off x="274320" y="118871"/>
              <a:ext cx="141732" cy="4978908"/>
            </a:xfrm>
            <a:prstGeom prst="rect">
              <a:avLst/>
            </a:prstGeom>
            <a:noFill/>
            <a:ln>
              <a:noFill/>
            </a:ln>
          </p:spPr>
        </p:pic>
        <p:sp>
          <p:nvSpPr>
            <p:cNvPr id="12" name="Google Shape;159;p18">
              <a:extLst>
                <a:ext uri="{FF2B5EF4-FFF2-40B4-BE49-F238E27FC236}">
                  <a16:creationId xmlns:a16="http://schemas.microsoft.com/office/drawing/2014/main" id="{D49DFAC9-253C-F13C-08BC-4E35F65BCF63}"/>
                </a:ext>
              </a:extLst>
            </p:cNvPr>
            <p:cNvSpPr/>
            <p:nvPr/>
          </p:nvSpPr>
          <p:spPr>
            <a:xfrm>
              <a:off x="347472" y="146430"/>
              <a:ext cx="0" cy="4862195"/>
            </a:xfrm>
            <a:custGeom>
              <a:avLst/>
              <a:gdLst/>
              <a:ahLst/>
              <a:cxnLst/>
              <a:rect l="l" t="t" r="r" b="b"/>
              <a:pathLst>
                <a:path w="120000" h="4862195" extrusionOk="0">
                  <a:moveTo>
                    <a:pt x="0" y="0"/>
                  </a:moveTo>
                  <a:lnTo>
                    <a:pt x="0" y="4862068"/>
                  </a:lnTo>
                </a:path>
              </a:pathLst>
            </a:custGeom>
            <a:noFill/>
            <a:ln w="38125" cap="flat" cmpd="sng">
              <a:solidFill>
                <a:srgbClr val="C0504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2397"/>
                <a:buFont typeface="Arial"/>
                <a:buNone/>
              </a:pPr>
              <a:endParaRPr sz="2397" b="0" i="0" u="none" strike="noStrike" cap="none">
                <a:solidFill>
                  <a:schemeClr val="dk1"/>
                </a:solidFill>
                <a:latin typeface="Calibri"/>
                <a:ea typeface="Calibri"/>
                <a:cs typeface="Calibri"/>
                <a:sym typeface="Calibri"/>
              </a:endParaRPr>
            </a:p>
          </p:txBody>
        </p:sp>
      </p:grpSp>
      <p:sp>
        <p:nvSpPr>
          <p:cNvPr id="13" name="Google Shape;162;p18">
            <a:extLst>
              <a:ext uri="{FF2B5EF4-FFF2-40B4-BE49-F238E27FC236}">
                <a16:creationId xmlns:a16="http://schemas.microsoft.com/office/drawing/2014/main" id="{14C99683-9F91-2363-DB96-B1587D7DB488}"/>
              </a:ext>
            </a:extLst>
          </p:cNvPr>
          <p:cNvSpPr txBox="1">
            <a:spLocks noGrp="1"/>
          </p:cNvSpPr>
          <p:nvPr>
            <p:ph type="title"/>
          </p:nvPr>
        </p:nvSpPr>
        <p:spPr>
          <a:xfrm>
            <a:off x="867183" y="101867"/>
            <a:ext cx="9947787" cy="446917"/>
          </a:xfrm>
          <a:prstGeom prst="rect">
            <a:avLst/>
          </a:prstGeom>
          <a:noFill/>
          <a:ln>
            <a:noFill/>
          </a:ln>
        </p:spPr>
        <p:txBody>
          <a:bodyPr spcFirstLastPara="1" wrap="square" lIns="0" tIns="15875" rIns="0" bIns="0" anchor="t" anchorCtr="0">
            <a:spAutoFit/>
          </a:bodyPr>
          <a:lstStyle/>
          <a:p>
            <a:pPr marL="12700" marR="0" lvl="0" indent="0" algn="ctr" rtl="0">
              <a:lnSpc>
                <a:spcPct val="100000"/>
              </a:lnSpc>
              <a:spcBef>
                <a:spcPts val="0"/>
              </a:spcBef>
              <a:spcAft>
                <a:spcPts val="0"/>
              </a:spcAft>
              <a:buClr>
                <a:srgbClr val="000000"/>
              </a:buClr>
              <a:buSzPts val="2800"/>
              <a:buFont typeface="Arial"/>
              <a:buNone/>
            </a:pPr>
            <a:r>
              <a:rPr lang="en-US" sz="2800" b="1" dirty="0">
                <a:solidFill>
                  <a:srgbClr val="365F92"/>
                </a:solidFill>
                <a:latin typeface="Cambria"/>
                <a:ea typeface="Cambria"/>
                <a:cs typeface="Cambria"/>
                <a:sym typeface="Cambria"/>
              </a:rPr>
              <a:t>ARCHITECTURE OF THE PROJECT</a:t>
            </a:r>
            <a:endParaRPr sz="3150" b="1" i="0" u="none" strike="noStrike" cap="none" dirty="0">
              <a:solidFill>
                <a:srgbClr val="365F92"/>
              </a:solidFill>
              <a:latin typeface="Cambria"/>
              <a:ea typeface="Cambria"/>
              <a:cs typeface="Cambria"/>
              <a:sym typeface="Cambria"/>
            </a:endParaRPr>
          </a:p>
        </p:txBody>
      </p:sp>
      <p:pic>
        <p:nvPicPr>
          <p:cNvPr id="14" name="Google Shape;160;p18" descr="https://lh7-us.googleusercontent.com/7ridFL7yczpWVCpPt4tsvP1mrI2juajd_SUhdJlST8S-oKcdijIgkSnaMC4UjbZ0h2AVaBmX4gX0v7iO6Nn55bkNpv7i2fhIqtqG_0iRA5BPZP9SPx1afMmJsWkxvFSxhhAfeP_no4vgIwNpH2alwQ">
            <a:extLst>
              <a:ext uri="{FF2B5EF4-FFF2-40B4-BE49-F238E27FC236}">
                <a16:creationId xmlns:a16="http://schemas.microsoft.com/office/drawing/2014/main" id="{719E11CE-AD03-0F06-737E-C9978948D609}"/>
              </a:ext>
            </a:extLst>
          </p:cNvPr>
          <p:cNvPicPr preferRelativeResize="0"/>
          <p:nvPr/>
        </p:nvPicPr>
        <p:blipFill rotWithShape="1">
          <a:blip r:embed="rId4">
            <a:alphaModFix/>
          </a:blip>
          <a:srcRect/>
          <a:stretch/>
        </p:blipFill>
        <p:spPr>
          <a:xfrm>
            <a:off x="11094600" y="28423"/>
            <a:ext cx="815178" cy="593806"/>
          </a:xfrm>
          <a:prstGeom prst="rect">
            <a:avLst/>
          </a:prstGeom>
          <a:noFill/>
          <a:ln>
            <a:noFill/>
          </a:ln>
        </p:spPr>
      </p:pic>
      <p:pic>
        <p:nvPicPr>
          <p:cNvPr id="3" name="Picture 2">
            <a:extLst>
              <a:ext uri="{FF2B5EF4-FFF2-40B4-BE49-F238E27FC236}">
                <a16:creationId xmlns:a16="http://schemas.microsoft.com/office/drawing/2014/main" id="{54571E10-EBAF-10ED-8C96-864ECD1531B6}"/>
              </a:ext>
            </a:extLst>
          </p:cNvPr>
          <p:cNvPicPr>
            <a:picLocks noChangeAspect="1"/>
          </p:cNvPicPr>
          <p:nvPr/>
        </p:nvPicPr>
        <p:blipFill>
          <a:blip r:embed="rId5"/>
          <a:stretch>
            <a:fillRect/>
          </a:stretch>
        </p:blipFill>
        <p:spPr>
          <a:xfrm>
            <a:off x="828173" y="909032"/>
            <a:ext cx="5012903" cy="5450592"/>
          </a:xfrm>
          <a:prstGeom prst="rect">
            <a:avLst/>
          </a:prstGeom>
        </p:spPr>
      </p:pic>
      <p:pic>
        <p:nvPicPr>
          <p:cNvPr id="5" name="Picture 4">
            <a:extLst>
              <a:ext uri="{FF2B5EF4-FFF2-40B4-BE49-F238E27FC236}">
                <a16:creationId xmlns:a16="http://schemas.microsoft.com/office/drawing/2014/main" id="{BA0DA380-C2B3-C2B0-AB0C-478E94972BB6}"/>
              </a:ext>
            </a:extLst>
          </p:cNvPr>
          <p:cNvPicPr>
            <a:picLocks noChangeAspect="1"/>
          </p:cNvPicPr>
          <p:nvPr/>
        </p:nvPicPr>
        <p:blipFill>
          <a:blip r:embed="rId6"/>
          <a:stretch>
            <a:fillRect/>
          </a:stretch>
        </p:blipFill>
        <p:spPr>
          <a:xfrm>
            <a:off x="5841076" y="1702621"/>
            <a:ext cx="5854697" cy="3550065"/>
          </a:xfrm>
          <a:prstGeom prst="rect">
            <a:avLst/>
          </a:prstGeom>
        </p:spPr>
      </p:pic>
    </p:spTree>
    <p:extLst>
      <p:ext uri="{BB962C8B-B14F-4D97-AF65-F5344CB8AC3E}">
        <p14:creationId xmlns:p14="http://schemas.microsoft.com/office/powerpoint/2010/main" val="3613100055"/>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A2CCF67E-E15C-44DB-A82C-5B74592278F0}">
  <we:reference id="wa200005566" version="3.0.0.3" store="en-US" storeType="OMEX"/>
  <we:alternateReferences>
    <we:reference id="wa200005566" version="3.0.0.3"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1204</TotalTime>
  <Words>600</Words>
  <Application>Microsoft Office PowerPoint</Application>
  <PresentationFormat>Widescreen</PresentationFormat>
  <Paragraphs>144</Paragraphs>
  <Slides>14</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Cambria</vt:lpstr>
      <vt:lpstr>Comic Sans MS</vt:lpstr>
      <vt:lpstr>Georgia</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ARCHITECTURE OF THE PROJECT</vt:lpstr>
      <vt:lpstr>ARCHITECTURE OF THE PROJECT</vt:lpstr>
      <vt:lpstr>ARCHITECTURE OF THE PROJECT</vt:lpstr>
      <vt:lpstr>ARCHITECTURE OF THE PROJECT</vt:lpstr>
      <vt:lpstr>PROJECT FLOW </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Vineeth krishna k</dc:creator>
  <cp:lastModifiedBy>Pranav B</cp:lastModifiedBy>
  <cp:revision>105</cp:revision>
  <dcterms:modified xsi:type="dcterms:W3CDTF">2025-04-16T05:41:39Z</dcterms:modified>
</cp:coreProperties>
</file>